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91" r:id="rId3"/>
    <p:sldId id="257" r:id="rId4"/>
    <p:sldId id="330" r:id="rId5"/>
    <p:sldId id="324" r:id="rId6"/>
    <p:sldId id="325" r:id="rId7"/>
    <p:sldId id="326" r:id="rId8"/>
    <p:sldId id="327" r:id="rId9"/>
    <p:sldId id="329" r:id="rId10"/>
    <p:sldId id="258" r:id="rId11"/>
    <p:sldId id="259" r:id="rId12"/>
    <p:sldId id="260" r:id="rId13"/>
    <p:sldId id="261" r:id="rId14"/>
    <p:sldId id="270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1" r:id="rId23"/>
    <p:sldId id="343" r:id="rId24"/>
    <p:sldId id="345" r:id="rId25"/>
    <p:sldId id="341" r:id="rId26"/>
    <p:sldId id="277" r:id="rId27"/>
    <p:sldId id="282" r:id="rId28"/>
    <p:sldId id="273" r:id="rId29"/>
    <p:sldId id="276" r:id="rId30"/>
    <p:sldId id="420" r:id="rId31"/>
    <p:sldId id="278" r:id="rId32"/>
    <p:sldId id="346" r:id="rId33"/>
    <p:sldId id="347" r:id="rId34"/>
    <p:sldId id="350" r:id="rId35"/>
    <p:sldId id="351" r:id="rId36"/>
    <p:sldId id="447" r:id="rId37"/>
    <p:sldId id="272" r:id="rId38"/>
    <p:sldId id="349" r:id="rId39"/>
    <p:sldId id="274" r:id="rId40"/>
    <p:sldId id="421" r:id="rId41"/>
    <p:sldId id="293" r:id="rId42"/>
    <p:sldId id="364" r:id="rId43"/>
    <p:sldId id="358" r:id="rId44"/>
    <p:sldId id="368" r:id="rId45"/>
    <p:sldId id="359" r:id="rId46"/>
    <p:sldId id="381" r:id="rId47"/>
    <p:sldId id="431" r:id="rId48"/>
    <p:sldId id="390" r:id="rId49"/>
    <p:sldId id="383" r:id="rId50"/>
    <p:sldId id="405" r:id="rId51"/>
    <p:sldId id="404" r:id="rId52"/>
    <p:sldId id="418" r:id="rId53"/>
    <p:sldId id="407" r:id="rId54"/>
    <p:sldId id="432" r:id="rId55"/>
    <p:sldId id="435" r:id="rId56"/>
    <p:sldId id="436" r:id="rId57"/>
    <p:sldId id="437" r:id="rId58"/>
    <p:sldId id="438" r:id="rId59"/>
    <p:sldId id="439" r:id="rId60"/>
    <p:sldId id="448" r:id="rId61"/>
    <p:sldId id="440" r:id="rId62"/>
    <p:sldId id="441" r:id="rId63"/>
    <p:sldId id="443" r:id="rId64"/>
    <p:sldId id="445" r:id="rId65"/>
    <p:sldId id="446" r:id="rId66"/>
    <p:sldId id="434" r:id="rId67"/>
    <p:sldId id="433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62" autoAdjust="0"/>
    <p:restoredTop sz="94270" autoAdjust="0"/>
  </p:normalViewPr>
  <p:slideViewPr>
    <p:cSldViewPr snapToGrid="0">
      <p:cViewPr varScale="1">
        <p:scale>
          <a:sx n="72" d="100"/>
          <a:sy n="72" d="100"/>
        </p:scale>
        <p:origin x="10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C120-7B0A-4DB1-9188-7C4ED1F05D1D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C9608-0E78-43F8-A5E8-CE78914271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14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http://www.inference.vc/my-summary-of-adversarial-training-nips-workshop/</a:t>
            </a:r>
          </a:p>
          <a:p>
            <a:endParaRPr lang="en-US" altLang="zh-TW" dirty="0"/>
          </a:p>
          <a:p>
            <a:r>
              <a:rPr lang="en-US" altLang="zh-TW" dirty="0"/>
              <a:t>I should follow this https://epsilon-lee.github.io/blog/GANs-Basics.html</a:t>
            </a:r>
          </a:p>
          <a:p>
            <a:endParaRPr lang="en-US" altLang="zh-TW" dirty="0"/>
          </a:p>
          <a:p>
            <a:r>
              <a:rPr lang="en-US" altLang="zh-TW" dirty="0"/>
              <a:t>F-GAN</a:t>
            </a:r>
          </a:p>
          <a:p>
            <a:r>
              <a:rPr lang="en-US" altLang="zh-TW" dirty="0"/>
              <a:t>W-GAN x 2</a:t>
            </a:r>
          </a:p>
          <a:p>
            <a:r>
              <a:rPr lang="en-US" altLang="zh-TW" dirty="0"/>
              <a:t>LS-GAN </a:t>
            </a:r>
          </a:p>
          <a:p>
            <a:r>
              <a:rPr lang="en-US" altLang="zh-TW" dirty="0"/>
              <a:t>Loss </a:t>
            </a:r>
            <a:r>
              <a:rPr lang="en-US" altLang="zh-TW" dirty="0" err="1"/>
              <a:t>sentisive</a:t>
            </a:r>
            <a:endParaRPr lang="en-US" altLang="zh-TW" dirty="0"/>
          </a:p>
          <a:p>
            <a:r>
              <a:rPr lang="en-US" altLang="zh-TW" dirty="0"/>
              <a:t>EB-GAN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91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位什麼要 </a:t>
            </a:r>
            <a:r>
              <a:rPr lang="en-US" altLang="zh-TW" dirty="0"/>
              <a:t>1- </a:t>
            </a:r>
            <a:r>
              <a:rPr lang="zh-TW" altLang="en-US" dirty="0"/>
              <a:t>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9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http://140.112.21.35:6001/notebooks/GAN%20MNIST%20demo.ipynb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keras</a:t>
            </a:r>
            <a:r>
              <a:rPr lang="en-US" altLang="zh-TW" sz="2400" dirty="0"/>
              <a:t>-adversarial</a:t>
            </a:r>
          </a:p>
          <a:p>
            <a:pPr lvl="1"/>
            <a:r>
              <a:rPr lang="en-US" altLang="zh-TW" dirty="0"/>
              <a:t>https://github.com/bstriner/keras-adversarial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https://github.com/ProofByConstruction/better-explanations/blob/master/experiments/generative-adversarial-nets/Simple%20GAN.ipynb</a:t>
            </a:r>
          </a:p>
          <a:p>
            <a:r>
              <a:rPr lang="en-US" altLang="zh-TW" dirty="0"/>
              <a:t>Simple example of TF</a:t>
            </a:r>
            <a:r>
              <a:rPr lang="zh-TW" altLang="en-US" dirty="0"/>
              <a:t> </a:t>
            </a:r>
            <a:r>
              <a:rPr lang="en-US" altLang="zh-TW" dirty="0"/>
              <a:t>version</a:t>
            </a:r>
          </a:p>
          <a:p>
            <a:r>
              <a:rPr lang="en-US" altLang="zh-TW" dirty="0"/>
              <a:t>I cannot run it, probably because of version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1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43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Application: 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generative adversarial networks (DCGANs)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680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https://github.com/paarthneekhara/text-to-image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304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Façade</a:t>
            </a:r>
            <a:r>
              <a:rPr lang="zh-TW" altLang="en-US" dirty="0"/>
              <a:t>門面</a:t>
            </a:r>
            <a:r>
              <a:rPr lang="en-US" altLang="zh-TW" dirty="0"/>
              <a:t>,</a:t>
            </a:r>
            <a:r>
              <a:rPr lang="zh-TW" altLang="en-US" dirty="0"/>
              <a:t>正面</a:t>
            </a:r>
            <a:r>
              <a:rPr lang="en-US" altLang="zh-TW" dirty="0"/>
              <a:t>,</a:t>
            </a:r>
            <a:r>
              <a:rPr lang="zh-TW" altLang="en-US" dirty="0"/>
              <a:t>外觀</a:t>
            </a:r>
            <a:r>
              <a:rPr lang="en-US" altLang="zh-TW" dirty="0"/>
              <a:t>,</a:t>
            </a:r>
            <a:r>
              <a:rPr lang="zh-TW" altLang="en-US" dirty="0"/>
              <a:t>虛設的外表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the facade of the Palace.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那是宮殿的正面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61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http://140.112.21.35:6001/notebooks/GAN%20MNIST%20demo.ipynb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keras</a:t>
            </a:r>
            <a:r>
              <a:rPr lang="en-US" altLang="zh-TW" sz="2400" dirty="0"/>
              <a:t>-adversarial</a:t>
            </a:r>
          </a:p>
          <a:p>
            <a:pPr lvl="1"/>
            <a:r>
              <a:rPr lang="en-US" altLang="zh-TW" dirty="0"/>
              <a:t>https://github.com/bstriner/keras-adversarial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https://github.com/ProofByConstruction/better-explanations/blob/master/experiments/generative-adversarial-nets/Simple%20GAN.ipynb</a:t>
            </a:r>
          </a:p>
          <a:p>
            <a:r>
              <a:rPr lang="en-US" altLang="zh-TW" dirty="0"/>
              <a:t>Simple example of TF</a:t>
            </a:r>
            <a:r>
              <a:rPr lang="zh-TW" altLang="en-US" dirty="0"/>
              <a:t> </a:t>
            </a:r>
            <a:r>
              <a:rPr lang="en-US" altLang="zh-TW" dirty="0"/>
              <a:t>version</a:t>
            </a:r>
          </a:p>
          <a:p>
            <a:r>
              <a:rPr lang="en-US" altLang="zh-TW" dirty="0"/>
              <a:t>I cannot run it, probably because of version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673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https://github.com/zhangqianhui/AdversarialNetsPapers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6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11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64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58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4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522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6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這頁對嗎？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91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69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96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22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35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91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5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89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1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64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35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51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7265-C77B-4181-A6E0-421CD95F2254}" type="datetimeFigureOut">
              <a:rPr lang="zh-TW" altLang="en-US" smtClean="0"/>
              <a:t>2017/4/22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20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Neural-Information-Processing-Systems-Conference/Neural-Information-Processing-Systems-Conference-NIPS-2016/Generative-Adversarial-Network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sv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57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59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1.png"/><Relationship Id="rId1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0.png"/><Relationship Id="rId3" Type="http://schemas.openxmlformats.org/officeDocument/2006/relationships/image" Target="../media/image41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790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7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0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7" Type="http://schemas.openxmlformats.org/officeDocument/2006/relationships/image" Target="../media/image7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20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5.png"/><Relationship Id="rId5" Type="http://schemas.openxmlformats.org/officeDocument/2006/relationships/image" Target="../media/image118.png"/><Relationship Id="rId10" Type="http://schemas.openxmlformats.org/officeDocument/2006/relationships/image" Target="../media/image124.png"/><Relationship Id="rId4" Type="http://schemas.openxmlformats.org/officeDocument/2006/relationships/image" Target="../media/image116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020.png"/><Relationship Id="rId4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e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140.png"/><Relationship Id="rId7" Type="http://schemas.openxmlformats.org/officeDocument/2006/relationships/image" Target="../media/image8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43.png"/><Relationship Id="rId4" Type="http://schemas.openxmlformats.org/officeDocument/2006/relationships/image" Target="../media/image141.png"/><Relationship Id="rId9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72.jpeg"/><Relationship Id="rId7" Type="http://schemas.openxmlformats.org/officeDocument/2006/relationships/image" Target="../media/image176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Relationship Id="rId9" Type="http://schemas.openxmlformats.org/officeDocument/2006/relationships/image" Target="../media/image11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13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3.jpe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8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11" Type="http://schemas.openxmlformats.org/officeDocument/2006/relationships/image" Target="../media/image191.png"/><Relationship Id="rId5" Type="http://schemas.openxmlformats.org/officeDocument/2006/relationships/image" Target="../media/image171.jpeg"/><Relationship Id="rId15" Type="http://schemas.openxmlformats.org/officeDocument/2006/relationships/image" Target="../media/image195.png"/><Relationship Id="rId10" Type="http://schemas.openxmlformats.org/officeDocument/2006/relationships/image" Target="../media/image176.jpeg"/><Relationship Id="rId4" Type="http://schemas.openxmlformats.org/officeDocument/2006/relationships/image" Target="../media/image190.png"/><Relationship Id="rId9" Type="http://schemas.openxmlformats.org/officeDocument/2006/relationships/image" Target="../media/image175.jpeg"/><Relationship Id="rId14" Type="http://schemas.openxmlformats.org/officeDocument/2006/relationships/image" Target="../media/image19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7.png"/><Relationship Id="rId4" Type="http://schemas.openxmlformats.org/officeDocument/2006/relationships/image" Target="../media/image14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00.png"/><Relationship Id="rId7" Type="http://schemas.openxmlformats.org/officeDocument/2006/relationships/image" Target="../media/image810.png"/><Relationship Id="rId12" Type="http://schemas.openxmlformats.org/officeDocument/2006/relationships/image" Target="../media/image5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490.png"/><Relationship Id="rId5" Type="http://schemas.openxmlformats.org/officeDocument/2006/relationships/image" Target="../media/image610.png"/><Relationship Id="rId10" Type="http://schemas.openxmlformats.org/officeDocument/2006/relationships/image" Target="../media/image480.png"/><Relationship Id="rId4" Type="http://schemas.openxmlformats.org/officeDocument/2006/relationships/image" Target="../media/image450.png"/><Relationship Id="rId9" Type="http://schemas.openxmlformats.org/officeDocument/2006/relationships/image" Target="../media/image4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Generative Adversarial Network (GAN)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7009" y="4890557"/>
            <a:ext cx="7222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Restricted Boltzmann Machine: </a:t>
            </a:r>
            <a:r>
              <a:rPr lang="zh-TW" altLang="en-US" dirty="0"/>
              <a:t>http://speech.ee.ntu.edu.tw/~tlkagk/courses/MLDS_2015_2/Lecture/RBM%20(v2).ecm.mp4/index.html</a:t>
            </a:r>
            <a:endParaRPr lang="en-US" altLang="zh-TW" dirty="0"/>
          </a:p>
          <a:p>
            <a:r>
              <a:rPr lang="en-US" altLang="zh-TW" dirty="0"/>
              <a:t>Gibbs Sampling:</a:t>
            </a:r>
          </a:p>
          <a:p>
            <a:r>
              <a:rPr lang="en-US" altLang="zh-TW" dirty="0"/>
              <a:t>http://speech.ee.ntu.edu.tw/~tlkagk/courses/MLDS_2015_2/Lecture/MRF%20(v2).ecm.mp4/index.html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06287" y="5562131"/>
            <a:ext cx="16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Outlook: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2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18938" y="5507137"/>
            <a:ext cx="154758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Binary </a:t>
            </a:r>
          </a:p>
          <a:p>
            <a:pPr algn="ctr"/>
            <a:r>
              <a:rPr lang="en-US" altLang="zh-TW" sz="2800" dirty="0"/>
              <a:t>Classifier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573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Discriminator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20418" y="161526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86" y="1995020"/>
            <a:ext cx="2461723" cy="60651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870587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721424" y="3303499"/>
            <a:ext cx="4602418" cy="863597"/>
            <a:chOff x="147651" y="5526052"/>
            <a:chExt cx="4602418" cy="863597"/>
          </a:xfrm>
        </p:grpSpPr>
        <p:pic>
          <p:nvPicPr>
            <p:cNvPr id="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381" y="5526052"/>
              <a:ext cx="2806688" cy="86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/>
            <p:cNvSpPr txBox="1"/>
            <p:nvPr/>
          </p:nvSpPr>
          <p:spPr>
            <a:xfrm>
              <a:off x="147651" y="5805069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251577" y="521252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120463" y="5329887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490764" y="585812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041590" y="5854545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773031" y="5623712"/>
            <a:ext cx="162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198781" y="5623711"/>
            <a:ext cx="212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(real or fake)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6977" y="3361642"/>
            <a:ext cx="2567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Something like Decoder in VAE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5621" y="1823084"/>
            <a:ext cx="219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2685983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550224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26885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944258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61852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687904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346769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041416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36063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697599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356464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51111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745758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33" name="直線接點 32"/>
          <p:cNvCxnSpPr>
            <a:cxnSpLocks/>
            <a:endCxn id="12" idx="0"/>
          </p:cNvCxnSpPr>
          <p:nvPr/>
        </p:nvCxnSpPr>
        <p:spPr>
          <a:xfrm flipH="1">
            <a:off x="4010402" y="4459324"/>
            <a:ext cx="1376268" cy="75320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448139" y="1823084"/>
            <a:ext cx="2875703" cy="2934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/>
          <p:cNvCxnSpPr>
            <a:cxnSpLocks/>
          </p:cNvCxnSpPr>
          <p:nvPr/>
        </p:nvCxnSpPr>
        <p:spPr>
          <a:xfrm flipH="1">
            <a:off x="2532149" y="2813749"/>
            <a:ext cx="1105316" cy="61188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7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Generator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98520" y="4475934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7323904" y="5796684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598520" y="1421050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43814" y="235943"/>
            <a:ext cx="222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358514" y="2712865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896446" y="3099776"/>
            <a:ext cx="854917" cy="908717"/>
            <a:chOff x="6584318" y="4441441"/>
            <a:chExt cx="854917" cy="908717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214" y="4441442"/>
              <a:ext cx="795127" cy="90871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6584318" y="4441441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769268" y="62274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06626" y="1784083"/>
            <a:ext cx="399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Updating the parameters of generator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588050" y="2812399"/>
            <a:ext cx="3570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be classified as “real” (as close to 1 as possible)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0147" y="4210048"/>
            <a:ext cx="3406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+ Discriminator = a network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7691" y="5088122"/>
            <a:ext cx="458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7357345" y="4008493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7357345" y="1023398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/>
          <p:cNvSpPr/>
          <p:nvPr/>
        </p:nvSpPr>
        <p:spPr>
          <a:xfrm>
            <a:off x="1049861" y="3054482"/>
            <a:ext cx="459652" cy="6689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574996" y="619588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5702174" y="3098679"/>
            <a:ext cx="854917" cy="831928"/>
            <a:chOff x="5787173" y="3098679"/>
            <a:chExt cx="854917" cy="831928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9633" y="3149688"/>
              <a:ext cx="678859" cy="732103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5787173" y="3098679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7" name="直線接點 36"/>
          <p:cNvCxnSpPr/>
          <p:nvPr/>
        </p:nvCxnSpPr>
        <p:spPr>
          <a:xfrm>
            <a:off x="6769268" y="3034181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769268" y="630743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371706" y="21648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線接點 27"/>
          <p:cNvCxnSpPr>
            <a:cxnSpLocks/>
          </p:cNvCxnSpPr>
          <p:nvPr/>
        </p:nvCxnSpPr>
        <p:spPr>
          <a:xfrm flipV="1">
            <a:off x="7163969" y="2426717"/>
            <a:ext cx="4270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4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4" grpId="0"/>
      <p:bldP spid="31" grpId="0" animBg="1"/>
      <p:bldP spid="33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4" name="矩形 3"/>
          <p:cNvSpPr/>
          <p:nvPr/>
        </p:nvSpPr>
        <p:spPr>
          <a:xfrm>
            <a:off x="863882" y="5249626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Source of images: https://zhuanlan.zhihu.com/p/24767059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2404588" y="1825626"/>
            <a:ext cx="4526299" cy="2958328"/>
            <a:chOff x="644126" y="4258170"/>
            <a:chExt cx="3652768" cy="23874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63881" y="5784829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DCGAN: https://github.com/carpedm20/DCGAN-tensorflow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810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rounds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</p:spTree>
    <p:extLst>
      <p:ext uri="{BB962C8B-B14F-4D97-AF65-F5344CB8AC3E}">
        <p14:creationId xmlns:p14="http://schemas.microsoft.com/office/powerpoint/2010/main" val="28159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42916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rounds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66014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33739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131663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NIPS 2016 Tutorial: Generative Adversarial Networks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Author: Ian </a:t>
            </a:r>
            <a:r>
              <a:rPr lang="en-US" altLang="zh-TW" dirty="0" err="1"/>
              <a:t>Goodfellow</a:t>
            </a:r>
            <a:endParaRPr lang="en-US" altLang="zh-TW" dirty="0"/>
          </a:p>
          <a:p>
            <a:r>
              <a:rPr lang="en-US" altLang="zh-TW" dirty="0"/>
              <a:t>Paper: https://arxiv.org/abs/1701.00160</a:t>
            </a:r>
          </a:p>
          <a:p>
            <a:r>
              <a:rPr lang="en-US" altLang="zh-TW" dirty="0"/>
              <a:t>Video: </a:t>
            </a:r>
            <a:r>
              <a:rPr lang="en-US" altLang="zh-TW" dirty="0">
                <a:hlinkClick r:id="rId3"/>
              </a:rPr>
              <a:t>https://channel9.msdn.com/Events/Neural-Information-Processing-Systems-Conference/Neural-Information-Processing-Systems-Conference-NIPS-2016/Generative-Adversarial-Networks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142026" y="5196821"/>
            <a:ext cx="5110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You can find tips for training GAN here: </a:t>
            </a:r>
          </a:p>
          <a:p>
            <a:r>
              <a:rPr lang="zh-TW" altLang="en-US" sz="2400" dirty="0"/>
              <a:t>https://github.com/soumith/ganhacks</a:t>
            </a:r>
          </a:p>
        </p:txBody>
      </p:sp>
    </p:spTree>
    <p:extLst>
      <p:ext uri="{BB962C8B-B14F-4D97-AF65-F5344CB8AC3E}">
        <p14:creationId xmlns:p14="http://schemas.microsoft.com/office/powerpoint/2010/main" val="3999693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45811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279657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6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a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We have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parameterized by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Gaussian Mixture Model,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means and variances of the Gaussians</a:t>
                </a:r>
              </a:p>
              <a:p>
                <a:pPr lvl="1"/>
                <a:r>
                  <a:rPr lang="en-US" altLang="zh-TW" dirty="0"/>
                  <a:t>We want to 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blipFill>
                <a:blip r:embed="rId3"/>
                <a:stretch>
                  <a:fillRect l="-189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/>
          <p:cNvSpPr/>
          <p:nvPr/>
        </p:nvSpPr>
        <p:spPr>
          <a:xfrm>
            <a:off x="6355431" y="5522330"/>
            <a:ext cx="620493" cy="6546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6747621" y="4532324"/>
            <a:ext cx="1156144" cy="120049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494811" y="4646095"/>
            <a:ext cx="1762921" cy="1511662"/>
            <a:chOff x="6207649" y="4546975"/>
            <a:chExt cx="1762921" cy="1511662"/>
          </a:xfrm>
        </p:grpSpPr>
        <p:sp>
          <p:nvSpPr>
            <p:cNvPr id="12" name="橢圓 11"/>
            <p:cNvSpPr/>
            <p:nvPr/>
          </p:nvSpPr>
          <p:spPr>
            <a:xfrm>
              <a:off x="6946613" y="4654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677408" y="50981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7054613" y="50678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6677408" y="48369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47647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7258233" y="4546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054613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7000613" y="53107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6829808" y="52505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207013" y="52202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6982208" y="51417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700047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7207013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7862570" y="565419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6280054" y="55553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226054" y="57982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432454" y="57077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207649" y="5629249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6432454" y="548925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6378454" y="59506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7153013" y="54631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7702625" y="548675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7134608" y="52941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7648625" y="572969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橢圓 38"/>
          <p:cNvSpPr/>
          <p:nvPr/>
        </p:nvSpPr>
        <p:spPr>
          <a:xfrm>
            <a:off x="7842712" y="5517886"/>
            <a:ext cx="490504" cy="5164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五角星形 3"/>
          <p:cNvSpPr/>
          <p:nvPr/>
        </p:nvSpPr>
        <p:spPr>
          <a:xfrm>
            <a:off x="7233775" y="5014960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五角星形 75"/>
          <p:cNvSpPr/>
          <p:nvPr/>
        </p:nvSpPr>
        <p:spPr>
          <a:xfrm>
            <a:off x="6588997" y="5758646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五角星形 76"/>
          <p:cNvSpPr/>
          <p:nvPr/>
        </p:nvSpPr>
        <p:spPr>
          <a:xfrm>
            <a:off x="8000446" y="5667643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blipFill>
                <a:blip r:embed="rId4"/>
                <a:stretch>
                  <a:fillRect l="-2481" t="-3488"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692684" y="4786857"/>
            <a:ext cx="523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Likelihood of generating the samples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the likelihood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blipFill>
                <a:blip r:embed="rId6"/>
                <a:stretch>
                  <a:fillRect l="-18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8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0" grpId="0" animBg="1"/>
      <p:bldP spid="21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blipFill>
                <a:blip r:embed="rId6"/>
                <a:stretch>
                  <a:fillRect r="-3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  <a:blipFill>
                <a:blip r:embed="rId9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How to have a very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?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blipFill>
                <a:blip r:embed="rId10"/>
                <a:stretch>
                  <a:fillRect l="-3704" t="-5882" r="-3009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2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5" grpId="0"/>
      <p:bldP spid="16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NN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27" y="2017125"/>
            <a:ext cx="8639145" cy="2998124"/>
          </a:xfrm>
        </p:spPr>
      </p:pic>
      <p:sp>
        <p:nvSpPr>
          <p:cNvPr id="4" name="矩形 3"/>
          <p:cNvSpPr/>
          <p:nvPr/>
        </p:nvSpPr>
        <p:spPr>
          <a:xfrm>
            <a:off x="4572000" y="6176963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439886" y="2481944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29023" y="2591147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658667" y="5193102"/>
            <a:ext cx="304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It is difficult to compute the likelihood.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72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en-US" altLang="zh-TW" dirty="0"/>
              <a:t>Generator G</a:t>
            </a:r>
          </a:p>
          <a:p>
            <a:pPr lvl="1"/>
            <a:r>
              <a:rPr lang="en-US" altLang="zh-TW" sz="2800" dirty="0"/>
              <a:t>G is a function, input z, output x </a:t>
            </a:r>
          </a:p>
          <a:p>
            <a:pPr lvl="1"/>
            <a:r>
              <a:rPr lang="en-US" altLang="zh-TW" sz="2800" dirty="0"/>
              <a:t>Given a prior distribution </a:t>
            </a:r>
            <a:r>
              <a:rPr lang="en-US" altLang="zh-TW" sz="2800" dirty="0" err="1"/>
              <a:t>P</a:t>
            </a:r>
            <a:r>
              <a:rPr lang="en-US" altLang="zh-TW" sz="2800" baseline="-25000" dirty="0" err="1"/>
              <a:t>prior</a:t>
            </a:r>
            <a:r>
              <a:rPr lang="en-US" altLang="zh-TW" sz="2800" dirty="0"/>
              <a:t>(z), a probability distribution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(x) is defined by function G</a:t>
            </a:r>
          </a:p>
          <a:p>
            <a:r>
              <a:rPr lang="en-US" altLang="zh-TW" dirty="0"/>
              <a:t>Discriminator D</a:t>
            </a:r>
          </a:p>
          <a:p>
            <a:pPr lvl="1"/>
            <a:r>
              <a:rPr lang="en-US" altLang="zh-TW" sz="2800" dirty="0"/>
              <a:t>D is a function, input x, output scalar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Evaluate the “difference” between P</a:t>
            </a:r>
            <a:r>
              <a:rPr lang="en-US" altLang="zh-TW" sz="2800" baseline="-25000" dirty="0">
                <a:solidFill>
                  <a:srgbClr val="FF0000"/>
                </a:solidFill>
              </a:rPr>
              <a:t>G</a:t>
            </a:r>
            <a:r>
              <a:rPr lang="en-US" altLang="zh-TW" sz="2800" dirty="0">
                <a:solidFill>
                  <a:srgbClr val="FF0000"/>
                </a:solidFill>
              </a:rPr>
              <a:t>(x) and </a:t>
            </a:r>
            <a:r>
              <a:rPr lang="en-US" altLang="zh-TW" sz="2800" dirty="0" err="1">
                <a:solidFill>
                  <a:srgbClr val="FF0000"/>
                </a:solidFill>
              </a:rPr>
              <a:t>P</a:t>
            </a:r>
            <a:r>
              <a:rPr lang="en-US" altLang="zh-TW" sz="2800" baseline="-25000" dirty="0" err="1">
                <a:solidFill>
                  <a:srgbClr val="FF0000"/>
                </a:solidFill>
              </a:rPr>
              <a:t>data</a:t>
            </a:r>
            <a:r>
              <a:rPr lang="en-US" altLang="zh-TW" sz="2800" dirty="0">
                <a:solidFill>
                  <a:srgbClr val="FF0000"/>
                </a:solidFill>
              </a:rPr>
              <a:t>(x)</a:t>
            </a:r>
          </a:p>
          <a:p>
            <a:r>
              <a:rPr lang="en-US" altLang="zh-TW" dirty="0"/>
              <a:t>There is a function V(G,D).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3286527" y="1825625"/>
            <a:ext cx="4784046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</a:rPr>
              <a:t>Hard to learn by maximum likelihood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</a:t>
            </a:r>
            <a:endParaRPr lang="zh-TW" altLang="en-US" dirty="0"/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924070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 flipV="1">
            <a:off x="2058009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3566452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4700391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6079246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cxnSpLocks/>
          </p:cNvCxnSpPr>
          <p:nvPr/>
        </p:nvCxnSpPr>
        <p:spPr>
          <a:xfrm flipV="1">
            <a:off x="7213185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手繪多邊形: 圖案 22"/>
          <p:cNvSpPr/>
          <p:nvPr/>
        </p:nvSpPr>
        <p:spPr>
          <a:xfrm>
            <a:off x="628650" y="478224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: 圖案 23"/>
          <p:cNvSpPr/>
          <p:nvPr/>
        </p:nvSpPr>
        <p:spPr>
          <a:xfrm>
            <a:off x="3892354" y="467103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6241659" y="545000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272991" y="471055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854874" y="461037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546093" y="537966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cxnSpLocks/>
          </p:cNvCxnSpPr>
          <p:nvPr/>
        </p:nvCxnSpPr>
        <p:spPr>
          <a:xfrm>
            <a:off x="6324525" y="1269590"/>
            <a:ext cx="1883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34678" y="603161"/>
            <a:ext cx="437322" cy="5853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6400420" y="5213472"/>
            <a:ext cx="377205" cy="47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981523" y="6230772"/>
            <a:ext cx="489569" cy="465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Given a generator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TW" sz="2800" dirty="0"/>
                  <a:t> evaluate the 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blipFill>
                <a:blip r:embed="rId13"/>
                <a:stretch>
                  <a:fillRect l="-2871" t="-10494" b="-21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Pick the G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800" dirty="0"/>
                  <a:t>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blipFill>
                <a:blip r:embed="rId14"/>
                <a:stretch>
                  <a:fillRect l="-2953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1087210" y="2241634"/>
            <a:ext cx="7011384" cy="1548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05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Given G, what is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Given x, the optimal D* maximizing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543063" y="4840331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Assume that D(x) can have any value here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3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x,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Find D* maximizing: </a:t>
            </a:r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blipFill>
                <a:blip r:embed="rId4"/>
                <a:stretch>
                  <a:fillRect l="-179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𝑑𝐷</m:t>
                          </m:r>
                        </m:den>
                      </m:f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5495" r="-1208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blipFill>
                <a:blip r:embed="rId9"/>
                <a:stretch>
                  <a:fillRect l="-80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blipFill>
                <a:blip r:embed="rId10"/>
                <a:stretch>
                  <a:fillRect l="-148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2618062" y="5997207"/>
            <a:ext cx="627564" cy="352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943915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408864" y="27452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29350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18686" y="278081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440852" y="6226267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373666" y="6244023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Review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788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>
            <a:cxnSpLocks/>
          </p:cNvCxnSpPr>
          <p:nvPr/>
        </p:nvCxnSpPr>
        <p:spPr>
          <a:xfrm>
            <a:off x="1151616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>
            <a:cxnSpLocks/>
          </p:cNvCxnSpPr>
          <p:nvPr/>
        </p:nvCxnSpPr>
        <p:spPr>
          <a:xfrm flipV="1">
            <a:off x="2285555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3793998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cxnSpLocks/>
          </p:cNvCxnSpPr>
          <p:nvPr/>
        </p:nvCxnSpPr>
        <p:spPr>
          <a:xfrm flipV="1">
            <a:off x="4927937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>
            <a:off x="6306792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cxnSpLocks/>
          </p:cNvCxnSpPr>
          <p:nvPr/>
        </p:nvCxnSpPr>
        <p:spPr>
          <a:xfrm flipV="1">
            <a:off x="7440731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手繪多邊形: 圖案 18"/>
          <p:cNvSpPr/>
          <p:nvPr/>
        </p:nvSpPr>
        <p:spPr>
          <a:xfrm>
            <a:off x="856196" y="421709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/>
          <p:cNvSpPr/>
          <p:nvPr/>
        </p:nvSpPr>
        <p:spPr>
          <a:xfrm>
            <a:off x="4119900" y="410588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/>
          <p:cNvSpPr/>
          <p:nvPr/>
        </p:nvSpPr>
        <p:spPr>
          <a:xfrm>
            <a:off x="6469205" y="488485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500537" y="414540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082420" y="404522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773639" y="481451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/>
          <p:cNvCxnSpPr>
            <a:cxnSpLocks/>
            <a:stCxn id="22" idx="0"/>
          </p:cNvCxnSpPr>
          <p:nvPr/>
        </p:nvCxnSpPr>
        <p:spPr>
          <a:xfrm flipV="1">
            <a:off x="1570876" y="2723797"/>
            <a:ext cx="260007" cy="14216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 flipV="1">
            <a:off x="5166198" y="2627464"/>
            <a:ext cx="511571" cy="1478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1543487" y="4312514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5152758" y="4140796"/>
            <a:ext cx="0" cy="1347439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cxnSpLocks/>
          </p:cNvCxnSpPr>
          <p:nvPr/>
        </p:nvCxnSpPr>
        <p:spPr>
          <a:xfrm>
            <a:off x="6843977" y="4976465"/>
            <a:ext cx="0" cy="499232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  <a:blipFill>
                <a:blip r:embed="rId13"/>
                <a:stretch>
                  <a:fillRect l="-3383" t="-5634" r="-4017" b="-11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cxnSpLocks/>
            <a:stCxn id="43" idx="3"/>
            <a:endCxn id="44" idx="2"/>
          </p:cNvCxnSpPr>
          <p:nvPr/>
        </p:nvCxnSpPr>
        <p:spPr>
          <a:xfrm flipV="1">
            <a:off x="1625530" y="3866303"/>
            <a:ext cx="2035516" cy="107035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3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2668656" y="5182685"/>
            <a:ext cx="2116300" cy="461665"/>
            <a:chOff x="2663868" y="5420951"/>
            <a:chExt cx="2116300" cy="461665"/>
          </a:xfrm>
        </p:grpSpPr>
        <p:sp>
          <p:nvSpPr>
            <p:cNvPr id="10" name="文字方塊 9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線接點 15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6270128" y="6138119"/>
            <a:ext cx="2116300" cy="461665"/>
            <a:chOff x="2663868" y="5420951"/>
            <a:chExt cx="2116300" cy="461665"/>
          </a:xfrm>
        </p:grpSpPr>
        <p:sp>
          <p:nvSpPr>
            <p:cNvPr id="21" name="文字方塊 20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644571" y="309870"/>
            <a:ext cx="3870779" cy="1133862"/>
            <a:chOff x="4644571" y="460976"/>
            <a:chExt cx="3870779" cy="1133862"/>
          </a:xfrm>
        </p:grpSpPr>
        <p:grpSp>
          <p:nvGrpSpPr>
            <p:cNvPr id="30" name="群組 29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矩形 30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  <a:blipFill>
                <a:blip r:embed="rId16"/>
                <a:stretch>
                  <a:fillRect r="-143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63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3" grpId="0"/>
      <p:bldP spid="8" grpId="0"/>
      <p:bldP spid="23" grpId="0"/>
      <p:bldP spid="23" grpId="1"/>
      <p:bldP spid="24" grpId="0"/>
      <p:bldP spid="24" grpId="1"/>
      <p:bldP spid="25" grpId="0"/>
      <p:bldP spid="25" grpId="1"/>
      <p:bldP spid="27" grpId="0"/>
      <p:bldP spid="2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938844" y="6196414"/>
            <a:ext cx="366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Halvetica"/>
              </a:rPr>
              <a:t>Jensen-Shannon divergence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2+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b="0" i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4696" y="174480"/>
            <a:ext cx="4527692" cy="66911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5495" y="853862"/>
            <a:ext cx="1808374" cy="6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the end 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Generator G, Discriminator D</a:t>
                </a:r>
              </a:p>
              <a:p>
                <a:r>
                  <a:rPr lang="en-US" altLang="zh-TW" dirty="0"/>
                  <a:t>Looking for G* such that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Given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What is the optimal G?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11" name="群組 10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矩形 11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220188" y="3881416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98022" y="3881416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log 2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8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5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To find the best G minimizing the loss function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  <a:blipFill>
                <a:blip r:embed="rId3"/>
                <a:stretch>
                  <a:fillRect t="-125000" r="-818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blipFill>
                <a:blip r:embed="rId4"/>
                <a:stretch>
                  <a:fillRect l="-1094" r="-1368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/>
          <p:cNvGrpSpPr/>
          <p:nvPr/>
        </p:nvGrpSpPr>
        <p:grpSpPr>
          <a:xfrm>
            <a:off x="2148558" y="4206873"/>
            <a:ext cx="4483655" cy="1582745"/>
            <a:chOff x="2242224" y="4536363"/>
            <a:chExt cx="4483655" cy="1582745"/>
          </a:xfrm>
        </p:grpSpPr>
        <p:cxnSp>
          <p:nvCxnSpPr>
            <p:cNvPr id="12" name="直線接點 1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1455458" y="5974498"/>
            <a:ext cx="6267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/>
          <p:cNvCxnSpPr/>
          <p:nvPr/>
        </p:nvCxnSpPr>
        <p:spPr>
          <a:xfrm>
            <a:off x="3005134" y="5229211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cxnSpLocks/>
          </p:cNvCxnSpPr>
          <p:nvPr/>
        </p:nvCxnSpPr>
        <p:spPr>
          <a:xfrm>
            <a:off x="5862634" y="5605518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  <a:blipFill>
                <a:blip r:embed="rId9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  <a:blipFill>
                <a:blip r:embed="rId10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  <a:blipFill>
                <a:blip r:embed="rId11"/>
                <a:stretch>
                  <a:fillRect t="-125000" r="-281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  <a:blipFill>
                <a:blip r:embed="rId12"/>
                <a:stretch>
                  <a:fillRect t="-125000" r="-26855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is the max one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blipFill>
                <a:blip r:embed="rId13"/>
                <a:stretch>
                  <a:fillRect l="-4644" t="-5839" r="-3715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/>
          <p:cNvCxnSpPr>
            <a:cxnSpLocks/>
          </p:cNvCxnSpPr>
          <p:nvPr/>
        </p:nvCxnSpPr>
        <p:spPr>
          <a:xfrm>
            <a:off x="2469496" y="4701165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cxnSpLocks/>
          </p:cNvCxnSpPr>
          <p:nvPr/>
        </p:nvCxnSpPr>
        <p:spPr>
          <a:xfrm>
            <a:off x="3549548" y="5229211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cxnSpLocks/>
          </p:cNvCxnSpPr>
          <p:nvPr/>
        </p:nvCxnSpPr>
        <p:spPr>
          <a:xfrm>
            <a:off x="4012915" y="5340346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2374582" y="584367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461722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933071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2564411" y="5833908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>
            <a:off x="3609498" y="5850994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/>
          <p:cNvSpPr/>
          <p:nvPr/>
        </p:nvSpPr>
        <p:spPr>
          <a:xfrm>
            <a:off x="6433614" y="658914"/>
            <a:ext cx="1875499" cy="6600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defines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  <a:blipFill>
                <a:blip r:embed="rId16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52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2" grpId="0"/>
      <p:bldP spid="33" grpId="0"/>
      <p:bldP spid="34" grpId="0"/>
      <p:bldP spid="40" grpId="0"/>
      <p:bldP spid="41" grpId="0"/>
      <p:bldP spid="42" grpId="0"/>
      <p:bldP spid="45" grpId="0"/>
      <p:bldP spid="46" grpId="0"/>
      <p:bldP spid="15" grpId="0" animBg="1"/>
      <p:bldP spid="35" grpId="0" animBg="1"/>
      <p:bldP spid="38" grpId="0" animBg="1"/>
      <p:bldP spid="16" grpId="0" animBg="1"/>
      <p:bldP spid="39" grpId="0" animBg="1"/>
      <p:bldP spid="43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……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>
                <a:blip r:embed="rId2"/>
                <a:stretch>
                  <a:fillRect l="-1005" t="-1835" b="-6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>
                <a:blip r:embed="rId3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cxnSpLocks/>
          </p:cNvCxnSpPr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4624634" y="5507556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  <a:blipFill>
                <a:blip r:embed="rId4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13017" y="3634840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713016" y="5564694"/>
            <a:ext cx="1860969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360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44" grpId="0" animBg="1"/>
      <p:bldP spid="45" grpId="0" animBg="1"/>
      <p:bldP spid="7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>
                <a:blip r:embed="rId3"/>
                <a:stretch>
                  <a:fillRect l="-1005" t="-18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>
                <a:blip r:embed="rId4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cxnSpLocks/>
          </p:cNvCxnSpPr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71025" y="3623026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924070" y="6026528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 flipV="1">
            <a:off x="2058009" y="4535352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手繪多邊形: 圖案 45"/>
          <p:cNvSpPr/>
          <p:nvPr/>
        </p:nvSpPr>
        <p:spPr>
          <a:xfrm>
            <a:off x="628650" y="4767926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1272991" y="4696232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/>
          <p:cNvCxnSpPr>
            <a:cxnSpLocks/>
          </p:cNvCxnSpPr>
          <p:nvPr/>
        </p:nvCxnSpPr>
        <p:spPr>
          <a:xfrm>
            <a:off x="1315941" y="4863345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>
            <a:cxnSpLocks/>
          </p:cNvCxnSpPr>
          <p:nvPr/>
        </p:nvCxnSpPr>
        <p:spPr>
          <a:xfrm>
            <a:off x="4016843" y="6076951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5150782" y="4585775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手繪多邊形: 圖案 52"/>
          <p:cNvSpPr/>
          <p:nvPr/>
        </p:nvSpPr>
        <p:spPr>
          <a:xfrm>
            <a:off x="3721423" y="4307912"/>
            <a:ext cx="2560320" cy="1614292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  <a:gd name="connsiteX0" fmla="*/ 0 w 2560320"/>
              <a:gd name="connsiteY0" fmla="*/ 1399997 h 2117449"/>
              <a:gd name="connsiteX1" fmla="*/ 815926 w 2560320"/>
              <a:gd name="connsiteY1" fmla="*/ 1034237 h 2117449"/>
              <a:gd name="connsiteX2" fmla="*/ 1645920 w 2560320"/>
              <a:gd name="connsiteY2" fmla="*/ 1948637 h 2117449"/>
              <a:gd name="connsiteX3" fmla="*/ 2131060 w 2560320"/>
              <a:gd name="connsiteY3" fmla="*/ 324 h 2117449"/>
              <a:gd name="connsiteX4" fmla="*/ 2560320 w 2560320"/>
              <a:gd name="connsiteY4" fmla="*/ 2117449 h 211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2117449">
                <a:moveTo>
                  <a:pt x="0" y="1399997"/>
                </a:moveTo>
                <a:cubicBezTo>
                  <a:pt x="270803" y="1171397"/>
                  <a:pt x="541606" y="942797"/>
                  <a:pt x="815926" y="1034237"/>
                </a:cubicBezTo>
                <a:cubicBezTo>
                  <a:pt x="1090246" y="1125677"/>
                  <a:pt x="1426731" y="2120956"/>
                  <a:pt x="1645920" y="1948637"/>
                </a:cubicBezTo>
                <a:cubicBezTo>
                  <a:pt x="1865109" y="1776318"/>
                  <a:pt x="1978660" y="-27811"/>
                  <a:pt x="2131060" y="324"/>
                </a:cubicBezTo>
                <a:cubicBezTo>
                  <a:pt x="2283460" y="28459"/>
                  <a:pt x="2453640" y="1864230"/>
                  <a:pt x="2560320" y="211744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353380" y="4958697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接點 54"/>
          <p:cNvCxnSpPr>
            <a:cxnSpLocks/>
          </p:cNvCxnSpPr>
          <p:nvPr/>
        </p:nvCxnSpPr>
        <p:spPr>
          <a:xfrm>
            <a:off x="4408714" y="5080651"/>
            <a:ext cx="0" cy="98360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橢圓 59"/>
          <p:cNvSpPr/>
          <p:nvPr/>
        </p:nvSpPr>
        <p:spPr>
          <a:xfrm>
            <a:off x="5758807" y="4237573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stCxn id="57" idx="3"/>
          </p:cNvCxnSpPr>
          <p:nvPr/>
        </p:nvCxnSpPr>
        <p:spPr>
          <a:xfrm>
            <a:off x="2133120" y="4427867"/>
            <a:ext cx="1403081" cy="33870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322684" y="4135480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smaller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  <a:blipFill>
                <a:blip r:embed="rId1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>
            <a:cxnSpLocks/>
          </p:cNvCxnSpPr>
          <p:nvPr/>
        </p:nvCxnSpPr>
        <p:spPr>
          <a:xfrm flipH="1" flipV="1">
            <a:off x="6013289" y="4445543"/>
            <a:ext cx="509523" cy="3942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7678371" y="4632388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……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  <a:blipFill>
                <a:blip r:embed="rId14"/>
                <a:stretch>
                  <a:fillRect l="-393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6520158" y="5810712"/>
            <a:ext cx="23164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Don’t update G too much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6761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practice 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Given G, how to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,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endParaRPr lang="en-US" altLang="zh-TW" sz="2800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lvl="1"/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893694" y="3499870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Maximize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9" name="群組 8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" name="文字方塊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矩形 9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3430462" y="4950055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48798" y="4888713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159456" y="4492088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552839" y="4920244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D(x)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552839" y="5385805"/>
            <a:ext cx="6713427" cy="915538"/>
            <a:chOff x="1743036" y="5501774"/>
            <a:chExt cx="6713427" cy="915538"/>
          </a:xfrm>
        </p:grpSpPr>
        <p:sp>
          <p:nvSpPr>
            <p:cNvPr id="17" name="文字方塊 16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D(x)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21" name="箭號: 向右 20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21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–log(1-D(x))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6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4" grpId="0"/>
      <p:bldP spid="15" grpId="0" animBg="1"/>
      <p:bldP spid="16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 is a binary classifier (can be deep)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blipFill>
                <a:blip r:embed="rId4"/>
                <a:stretch>
                  <a:fillRect l="-11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>
            <a:off x="5267895" y="3120523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267895" y="3722075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33729" y="307273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examples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33729" y="369034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examples</a:t>
            </a:r>
            <a:endParaRPr lang="zh-TW" altLang="en-US" sz="2400" dirty="0"/>
          </a:p>
        </p:txBody>
      </p:sp>
      <p:grpSp>
        <p:nvGrpSpPr>
          <p:cNvPr id="18" name="群組 17"/>
          <p:cNvGrpSpPr/>
          <p:nvPr/>
        </p:nvGrpSpPr>
        <p:grpSpPr>
          <a:xfrm>
            <a:off x="910376" y="5490751"/>
            <a:ext cx="8354769" cy="1100558"/>
            <a:chOff x="628650" y="3341859"/>
            <a:chExt cx="8354769" cy="1100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字方塊 16"/>
            <p:cNvSpPr txBox="1"/>
            <p:nvPr/>
          </p:nvSpPr>
          <p:spPr>
            <a:xfrm>
              <a:off x="628650" y="3646792"/>
              <a:ext cx="1395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Maximize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944527" y="4615455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381564" y="4317006"/>
                <a:ext cx="611782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64" y="4317006"/>
                <a:ext cx="611782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3329734" y="788672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48070" y="727330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058728" y="330705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452111" y="758861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f(x)</a:t>
            </a:r>
            <a:endParaRPr lang="zh-TW" altLang="en-US" sz="2400" dirty="0"/>
          </a:p>
        </p:txBody>
      </p:sp>
      <p:grpSp>
        <p:nvGrpSpPr>
          <p:cNvPr id="32" name="群組 31"/>
          <p:cNvGrpSpPr/>
          <p:nvPr/>
        </p:nvGrpSpPr>
        <p:grpSpPr>
          <a:xfrm>
            <a:off x="1452111" y="1224422"/>
            <a:ext cx="6713427" cy="915538"/>
            <a:chOff x="1743036" y="5501774"/>
            <a:chExt cx="6713427" cy="915538"/>
          </a:xfrm>
        </p:grpSpPr>
        <p:sp>
          <p:nvSpPr>
            <p:cNvPr id="33" name="文字方塊 32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f(x)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–log(1-f(x))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0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/>
      <p:bldP spid="15" grpId="0"/>
      <p:bldP spid="26" grpId="0"/>
      <p:bldP spid="27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another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minimize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  <a:blipFill>
                <a:blip r:embed="rId3"/>
                <a:stretch>
                  <a:fillRect l="-1036" t="-14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1640112" y="1117600"/>
            <a:ext cx="7297411" cy="329474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3748" y="3260295"/>
            <a:ext cx="1119011" cy="8309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Repeat k times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0699" y="2349472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40112" y="4427246"/>
            <a:ext cx="7297411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0699" y="5015561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98954" y="5897000"/>
            <a:ext cx="21680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400" dirty="0"/>
                  <a:t> for 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blipFill>
                <a:blip r:embed="rId4"/>
                <a:stretch>
                  <a:fillRect l="-2333" t="-8642" r="-140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blipFill>
                <a:blip r:embed="rId5"/>
                <a:stretch>
                  <a:fillRect b="-3158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5090129" y="349955"/>
            <a:ext cx="2222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only find  lower found of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090130" y="420587"/>
            <a:ext cx="3847394" cy="697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3747" y="5822473"/>
            <a:ext cx="111901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Only Once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1" grpId="0"/>
      <p:bldP spid="13" grpId="0" animBg="1"/>
      <p:bldP spid="14" grpId="0"/>
      <p:bldP spid="5" grpId="0"/>
      <p:bldP spid="12" grpId="0" animBg="1"/>
      <p:bldP spid="2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94" y="5112971"/>
            <a:ext cx="914400" cy="914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00" y="4018885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763662" y="5207950"/>
            <a:ext cx="174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Drawing?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6" y="5731170"/>
            <a:ext cx="914400" cy="9144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69" y="4258170"/>
            <a:ext cx="914400" cy="9144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1" y="4287858"/>
            <a:ext cx="914400" cy="9144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76" y="4749170"/>
            <a:ext cx="914400" cy="9144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88" y="5731170"/>
            <a:ext cx="914400" cy="9144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6" y="5187858"/>
            <a:ext cx="914400" cy="9144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8" y="4749170"/>
            <a:ext cx="914400" cy="9144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0" y="5731170"/>
            <a:ext cx="914400" cy="9144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2" y="5390058"/>
            <a:ext cx="914400" cy="914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69" y="4524714"/>
            <a:ext cx="914400" cy="914400"/>
          </a:xfrm>
          <a:prstGeom prst="rect">
            <a:avLst/>
          </a:prstGeom>
        </p:spPr>
      </p:pic>
      <p:sp>
        <p:nvSpPr>
          <p:cNvPr id="34" name="箭號: 向右 33"/>
          <p:cNvSpPr/>
          <p:nvPr/>
        </p:nvSpPr>
        <p:spPr>
          <a:xfrm>
            <a:off x="6198043" y="5012360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835" y="1281740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6735191" y="2262882"/>
            <a:ext cx="174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Writing Poems?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6164565" y="2248114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5704113" y="92985"/>
            <a:ext cx="3317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http://www.rb139.com/index.php?s=/Lot/44547</a:t>
            </a:r>
          </a:p>
        </p:txBody>
      </p:sp>
      <p:pic>
        <p:nvPicPr>
          <p:cNvPr id="19460" name="Picture 4" descr="「唐詩三百首」的圖片搜尋結果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84" y="1380378"/>
            <a:ext cx="3288967" cy="26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 animBg="1"/>
      <p:bldP spid="38" grpId="0"/>
      <p:bldP spid="4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Objective Function for Generator</a:t>
            </a:r>
            <a:br>
              <a:rPr lang="en-US" altLang="zh-TW" dirty="0"/>
            </a:br>
            <a:r>
              <a:rPr lang="en-US" altLang="zh-TW" dirty="0"/>
              <a:t>in Real Implementation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37746" y="2227994"/>
                <a:ext cx="3610219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46" y="2227994"/>
                <a:ext cx="3610219" cy="47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36315" y="4091482"/>
                <a:ext cx="3826112" cy="501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15" y="4091482"/>
                <a:ext cx="3826112" cy="501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1407803" y="4826305"/>
            <a:ext cx="4068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Real implementation: </a:t>
            </a:r>
          </a:p>
          <a:p>
            <a:r>
              <a:rPr lang="en-US" altLang="zh-TW" sz="2800" dirty="0"/>
              <a:t>label x from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 as positive</a:t>
            </a:r>
            <a:endParaRPr lang="zh-TW" altLang="en-US" sz="28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79" y="1441780"/>
            <a:ext cx="2371725" cy="5246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942779" y="2255939"/>
                <a:ext cx="186390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9" y="2255939"/>
                <a:ext cx="1863908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89459" y="4888143"/>
                <a:ext cx="217065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59" y="4888143"/>
                <a:ext cx="2170659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40419" y="2861742"/>
                <a:ext cx="3749040" cy="501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19" y="2861742"/>
                <a:ext cx="3749040" cy="5014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>
            <a:cxnSpLocks/>
          </p:cNvCxnSpPr>
          <p:nvPr/>
        </p:nvCxnSpPr>
        <p:spPr>
          <a:xfrm>
            <a:off x="1840419" y="2493552"/>
            <a:ext cx="26842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611256" y="4213110"/>
                <a:ext cx="904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256" y="4213110"/>
                <a:ext cx="90409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2017986" y="3434164"/>
            <a:ext cx="31187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500" dirty="0">
                <a:solidFill>
                  <a:srgbClr val="0000FF"/>
                </a:solidFill>
              </a:rPr>
              <a:t>Slow at the beginning</a:t>
            </a:r>
            <a:endParaRPr lang="zh-TW" altLang="en-US" sz="25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code used in demo from:</a:t>
            </a:r>
          </a:p>
          <a:p>
            <a:pPr lvl="1"/>
            <a:r>
              <a:rPr lang="en-US" altLang="zh-TW" dirty="0"/>
              <a:t>https://github.com/osh/KerasGAN/blob/master/MNIST_CNN_GAN_v2.ipynb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37" y="2994805"/>
            <a:ext cx="3539613" cy="35396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4" y="3217325"/>
            <a:ext cx="3991070" cy="30945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4270" y="2994804"/>
            <a:ext cx="8219928" cy="353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3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Issue about Evaluating the Divergence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41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561"/>
            <a:ext cx="9144000" cy="36096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5870504"/>
            <a:ext cx="8084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Martin </a:t>
            </a:r>
            <a:r>
              <a:rPr lang="en-US" altLang="zh-TW" dirty="0" err="1">
                <a:latin typeface="Lucida Grande"/>
              </a:rPr>
              <a:t>Arjovsky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Léon </a:t>
            </a:r>
            <a:r>
              <a:rPr lang="en-US" altLang="zh-TW" dirty="0" err="1">
                <a:latin typeface="Lucida Grande"/>
              </a:rPr>
              <a:t>Bottou</a:t>
            </a:r>
            <a:r>
              <a:rPr lang="en-US" altLang="zh-TW" dirty="0">
                <a:latin typeface="Lucida Grande"/>
              </a:rPr>
              <a:t>, </a:t>
            </a:r>
            <a:r>
              <a:rPr lang="en-US" altLang="zh-TW" dirty="0"/>
              <a:t>Towards Principled Methods for Training Generative Adversarial Networks,</a:t>
            </a:r>
            <a:r>
              <a:rPr lang="zh-TW" altLang="en-US" dirty="0"/>
              <a:t> </a:t>
            </a:r>
            <a:r>
              <a:rPr lang="en-US" altLang="zh-TW" dirty="0"/>
              <a:t>2017, </a:t>
            </a:r>
            <a:r>
              <a:rPr lang="en-US" altLang="zh-TW" dirty="0" err="1"/>
              <a:t>arXiv</a:t>
            </a:r>
            <a:r>
              <a:rPr lang="en-US" altLang="zh-TW" dirty="0"/>
              <a:t> preprint</a:t>
            </a:r>
          </a:p>
        </p:txBody>
      </p:sp>
    </p:spTree>
    <p:extLst>
      <p:ext uri="{BB962C8B-B14F-4D97-AF65-F5344CB8AC3E}">
        <p14:creationId xmlns:p14="http://schemas.microsoft.com/office/powerpoint/2010/main" val="4228105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JS divergence estimated by discriminator telling little information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92738" y="704741"/>
            <a:ext cx="1993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https://arxiv.org/abs/1701.07875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" y="2918171"/>
            <a:ext cx="4438650" cy="2876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57" y="2922194"/>
            <a:ext cx="4447761" cy="28592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11063" y="591304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Weak Generator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16194" y="596340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Strong Generator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6366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91552" y="4287764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Reason 1. Approximate by sampling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 rot="19458542">
            <a:off x="4342545" y="4677532"/>
            <a:ext cx="2921000" cy="1542686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1662803">
            <a:off x="5422333" y="4596300"/>
            <a:ext cx="3094691" cy="163231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837044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522379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172553" y="540754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397190" y="530047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820660" y="474325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553342" y="4708988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995026" y="518373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211660" y="447815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936581" y="4894518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094608" y="5652869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886888" y="593697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648571" y="6008180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817636" y="546444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30507" y="559307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手繪多邊形: 圖案 33"/>
          <p:cNvSpPr/>
          <p:nvPr/>
        </p:nvSpPr>
        <p:spPr>
          <a:xfrm>
            <a:off x="5836209" y="4224673"/>
            <a:ext cx="1041669" cy="2348405"/>
          </a:xfrm>
          <a:custGeom>
            <a:avLst/>
            <a:gdLst>
              <a:gd name="connsiteX0" fmla="*/ 1041669 w 1041669"/>
              <a:gd name="connsiteY0" fmla="*/ 55779 h 2348405"/>
              <a:gd name="connsiteX1" fmla="*/ 1015165 w 1041669"/>
              <a:gd name="connsiteY1" fmla="*/ 532857 h 2348405"/>
              <a:gd name="connsiteX2" fmla="*/ 975408 w 1041669"/>
              <a:gd name="connsiteY2" fmla="*/ 797901 h 2348405"/>
              <a:gd name="connsiteX3" fmla="*/ 948904 w 1041669"/>
              <a:gd name="connsiteY3" fmla="*/ 1076197 h 2348405"/>
              <a:gd name="connsiteX4" fmla="*/ 909148 w 1041669"/>
              <a:gd name="connsiteY4" fmla="*/ 1261727 h 2348405"/>
              <a:gd name="connsiteX5" fmla="*/ 776626 w 1041669"/>
              <a:gd name="connsiteY5" fmla="*/ 1420753 h 2348405"/>
              <a:gd name="connsiteX6" fmla="*/ 564591 w 1041669"/>
              <a:gd name="connsiteY6" fmla="*/ 1420753 h 2348405"/>
              <a:gd name="connsiteX7" fmla="*/ 471826 w 1041669"/>
              <a:gd name="connsiteY7" fmla="*/ 1407501 h 2348405"/>
              <a:gd name="connsiteX8" fmla="*/ 432069 w 1041669"/>
              <a:gd name="connsiteY8" fmla="*/ 1248475 h 2348405"/>
              <a:gd name="connsiteX9" fmla="*/ 511582 w 1041669"/>
              <a:gd name="connsiteY9" fmla="*/ 930423 h 2348405"/>
              <a:gd name="connsiteX10" fmla="*/ 577843 w 1041669"/>
              <a:gd name="connsiteY10" fmla="*/ 572614 h 2348405"/>
              <a:gd name="connsiteX11" fmla="*/ 670608 w 1041669"/>
              <a:gd name="connsiteY11" fmla="*/ 440092 h 2348405"/>
              <a:gd name="connsiteX12" fmla="*/ 697113 w 1041669"/>
              <a:gd name="connsiteY12" fmla="*/ 161797 h 2348405"/>
              <a:gd name="connsiteX13" fmla="*/ 657356 w 1041669"/>
              <a:gd name="connsiteY13" fmla="*/ 2770 h 2348405"/>
              <a:gd name="connsiteX14" fmla="*/ 312800 w 1041669"/>
              <a:gd name="connsiteY14" fmla="*/ 69031 h 2348405"/>
              <a:gd name="connsiteX15" fmla="*/ 273043 w 1041669"/>
              <a:gd name="connsiteY15" fmla="*/ 175049 h 2348405"/>
              <a:gd name="connsiteX16" fmla="*/ 286295 w 1041669"/>
              <a:gd name="connsiteY16" fmla="*/ 453344 h 2348405"/>
              <a:gd name="connsiteX17" fmla="*/ 286295 w 1041669"/>
              <a:gd name="connsiteY17" fmla="*/ 665379 h 2348405"/>
              <a:gd name="connsiteX18" fmla="*/ 180278 w 1041669"/>
              <a:gd name="connsiteY18" fmla="*/ 837657 h 2348405"/>
              <a:gd name="connsiteX19" fmla="*/ 87513 w 1041669"/>
              <a:gd name="connsiteY19" fmla="*/ 970179 h 2348405"/>
              <a:gd name="connsiteX20" fmla="*/ 34504 w 1041669"/>
              <a:gd name="connsiteY20" fmla="*/ 1049692 h 2348405"/>
              <a:gd name="connsiteX21" fmla="*/ 8000 w 1041669"/>
              <a:gd name="connsiteY21" fmla="*/ 1274979 h 2348405"/>
              <a:gd name="connsiteX22" fmla="*/ 180278 w 1041669"/>
              <a:gd name="connsiteY22" fmla="*/ 1566527 h 2348405"/>
              <a:gd name="connsiteX23" fmla="*/ 538087 w 1041669"/>
              <a:gd name="connsiteY23" fmla="*/ 1911084 h 2348405"/>
              <a:gd name="connsiteX24" fmla="*/ 538087 w 1041669"/>
              <a:gd name="connsiteY24" fmla="*/ 2070110 h 2348405"/>
              <a:gd name="connsiteX25" fmla="*/ 591095 w 1041669"/>
              <a:gd name="connsiteY25" fmla="*/ 2348405 h 234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1669" h="2348405">
                <a:moveTo>
                  <a:pt x="1041669" y="55779"/>
                </a:moveTo>
                <a:cubicBezTo>
                  <a:pt x="1033939" y="232474"/>
                  <a:pt x="1026209" y="409170"/>
                  <a:pt x="1015165" y="532857"/>
                </a:cubicBezTo>
                <a:cubicBezTo>
                  <a:pt x="1004121" y="656544"/>
                  <a:pt x="986451" y="707344"/>
                  <a:pt x="975408" y="797901"/>
                </a:cubicBezTo>
                <a:cubicBezTo>
                  <a:pt x="964365" y="888458"/>
                  <a:pt x="959947" y="998893"/>
                  <a:pt x="948904" y="1076197"/>
                </a:cubicBezTo>
                <a:cubicBezTo>
                  <a:pt x="937861" y="1153501"/>
                  <a:pt x="937861" y="1204301"/>
                  <a:pt x="909148" y="1261727"/>
                </a:cubicBezTo>
                <a:cubicBezTo>
                  <a:pt x="880435" y="1319153"/>
                  <a:pt x="834052" y="1394249"/>
                  <a:pt x="776626" y="1420753"/>
                </a:cubicBezTo>
                <a:cubicBezTo>
                  <a:pt x="719200" y="1447257"/>
                  <a:pt x="615391" y="1422962"/>
                  <a:pt x="564591" y="1420753"/>
                </a:cubicBezTo>
                <a:cubicBezTo>
                  <a:pt x="513791" y="1418544"/>
                  <a:pt x="493913" y="1436214"/>
                  <a:pt x="471826" y="1407501"/>
                </a:cubicBezTo>
                <a:cubicBezTo>
                  <a:pt x="449739" y="1378788"/>
                  <a:pt x="425443" y="1327988"/>
                  <a:pt x="432069" y="1248475"/>
                </a:cubicBezTo>
                <a:cubicBezTo>
                  <a:pt x="438695" y="1168962"/>
                  <a:pt x="487286" y="1043066"/>
                  <a:pt x="511582" y="930423"/>
                </a:cubicBezTo>
                <a:cubicBezTo>
                  <a:pt x="535878" y="817780"/>
                  <a:pt x="551339" y="654336"/>
                  <a:pt x="577843" y="572614"/>
                </a:cubicBezTo>
                <a:cubicBezTo>
                  <a:pt x="604347" y="490892"/>
                  <a:pt x="650730" y="508561"/>
                  <a:pt x="670608" y="440092"/>
                </a:cubicBezTo>
                <a:cubicBezTo>
                  <a:pt x="690486" y="371623"/>
                  <a:pt x="699322" y="234684"/>
                  <a:pt x="697113" y="161797"/>
                </a:cubicBezTo>
                <a:cubicBezTo>
                  <a:pt x="694904" y="88910"/>
                  <a:pt x="721408" y="18231"/>
                  <a:pt x="657356" y="2770"/>
                </a:cubicBezTo>
                <a:cubicBezTo>
                  <a:pt x="593304" y="-12691"/>
                  <a:pt x="376852" y="40318"/>
                  <a:pt x="312800" y="69031"/>
                </a:cubicBezTo>
                <a:cubicBezTo>
                  <a:pt x="248748" y="97744"/>
                  <a:pt x="277461" y="110997"/>
                  <a:pt x="273043" y="175049"/>
                </a:cubicBezTo>
                <a:cubicBezTo>
                  <a:pt x="268625" y="239101"/>
                  <a:pt x="284086" y="371622"/>
                  <a:pt x="286295" y="453344"/>
                </a:cubicBezTo>
                <a:cubicBezTo>
                  <a:pt x="288504" y="535066"/>
                  <a:pt x="303964" y="601327"/>
                  <a:pt x="286295" y="665379"/>
                </a:cubicBezTo>
                <a:cubicBezTo>
                  <a:pt x="268626" y="729431"/>
                  <a:pt x="213408" y="786857"/>
                  <a:pt x="180278" y="837657"/>
                </a:cubicBezTo>
                <a:cubicBezTo>
                  <a:pt x="147148" y="888457"/>
                  <a:pt x="111809" y="934840"/>
                  <a:pt x="87513" y="970179"/>
                </a:cubicBezTo>
                <a:cubicBezTo>
                  <a:pt x="63217" y="1005518"/>
                  <a:pt x="47756" y="998892"/>
                  <a:pt x="34504" y="1049692"/>
                </a:cubicBezTo>
                <a:cubicBezTo>
                  <a:pt x="21252" y="1100492"/>
                  <a:pt x="-16296" y="1188840"/>
                  <a:pt x="8000" y="1274979"/>
                </a:cubicBezTo>
                <a:cubicBezTo>
                  <a:pt x="32296" y="1361118"/>
                  <a:pt x="91930" y="1460510"/>
                  <a:pt x="180278" y="1566527"/>
                </a:cubicBezTo>
                <a:cubicBezTo>
                  <a:pt x="268626" y="1672544"/>
                  <a:pt x="478452" y="1827154"/>
                  <a:pt x="538087" y="1911084"/>
                </a:cubicBezTo>
                <a:cubicBezTo>
                  <a:pt x="597722" y="1995015"/>
                  <a:pt x="529252" y="1997223"/>
                  <a:pt x="538087" y="2070110"/>
                </a:cubicBezTo>
                <a:cubicBezTo>
                  <a:pt x="546922" y="2142997"/>
                  <a:pt x="569008" y="2245701"/>
                  <a:pt x="591095" y="2348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994990" y="4881286"/>
            <a:ext cx="3348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Weaken your discriminator?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011199" y="5712283"/>
            <a:ext cx="349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weak discriminator compute JS divergence?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039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1571" y="4340088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Reason 2. the nature of data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are low-dim manifold in high-dim space 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blipFill>
                <a:blip r:embed="rId5"/>
                <a:stretch>
                  <a:fillRect l="-20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874397" y="5791796"/>
            <a:ext cx="4452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Usually they do not have any overlap</a:t>
            </a:r>
            <a:endParaRPr lang="zh-TW" altLang="en-US" sz="2400" dirty="0"/>
          </a:p>
        </p:txBody>
      </p:sp>
      <p:sp>
        <p:nvSpPr>
          <p:cNvPr id="37" name="手繪多邊形: 圖案 36"/>
          <p:cNvSpPr/>
          <p:nvPr/>
        </p:nvSpPr>
        <p:spPr>
          <a:xfrm>
            <a:off x="6519900" y="4772073"/>
            <a:ext cx="1882829" cy="1553028"/>
          </a:xfrm>
          <a:custGeom>
            <a:avLst/>
            <a:gdLst>
              <a:gd name="connsiteX0" fmla="*/ 184658 w 1882829"/>
              <a:gd name="connsiteY0" fmla="*/ 0 h 1553028"/>
              <a:gd name="connsiteX1" fmla="*/ 83058 w 1882829"/>
              <a:gd name="connsiteY1" fmla="*/ 537028 h 1553028"/>
              <a:gd name="connsiteX2" fmla="*/ 1244201 w 1882829"/>
              <a:gd name="connsiteY2" fmla="*/ 522514 h 1553028"/>
              <a:gd name="connsiteX3" fmla="*/ 1882829 w 1882829"/>
              <a:gd name="connsiteY3" fmla="*/ 1553028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829" h="1553028">
                <a:moveTo>
                  <a:pt x="184658" y="0"/>
                </a:moveTo>
                <a:cubicBezTo>
                  <a:pt x="45563" y="224971"/>
                  <a:pt x="-93532" y="449942"/>
                  <a:pt x="83058" y="537028"/>
                </a:cubicBezTo>
                <a:cubicBezTo>
                  <a:pt x="259648" y="624114"/>
                  <a:pt x="944239" y="353181"/>
                  <a:pt x="1244201" y="522514"/>
                </a:cubicBezTo>
                <a:cubicBezTo>
                  <a:pt x="1544163" y="691847"/>
                  <a:pt x="1713496" y="1122437"/>
                  <a:pt x="1882829" y="155302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/>
          <p:cNvSpPr/>
          <p:nvPr/>
        </p:nvSpPr>
        <p:spPr>
          <a:xfrm>
            <a:off x="5677055" y="5030556"/>
            <a:ext cx="1447988" cy="1294545"/>
          </a:xfrm>
          <a:custGeom>
            <a:avLst/>
            <a:gdLst>
              <a:gd name="connsiteX0" fmla="*/ 0 w 1447988"/>
              <a:gd name="connsiteY0" fmla="*/ 22336 h 1294545"/>
              <a:gd name="connsiteX1" fmla="*/ 901148 w 1447988"/>
              <a:gd name="connsiteY1" fmla="*/ 9084 h 1294545"/>
              <a:gd name="connsiteX2" fmla="*/ 1298713 w 1447988"/>
              <a:gd name="connsiteY2" fmla="*/ 141606 h 1294545"/>
              <a:gd name="connsiteX3" fmla="*/ 1431235 w 1447988"/>
              <a:gd name="connsiteY3" fmla="*/ 552423 h 1294545"/>
              <a:gd name="connsiteX4" fmla="*/ 954156 w 1447988"/>
              <a:gd name="connsiteY4" fmla="*/ 1002997 h 1294545"/>
              <a:gd name="connsiteX5" fmla="*/ 39756 w 1447988"/>
              <a:gd name="connsiteY5" fmla="*/ 1294545 h 129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988" h="1294545">
                <a:moveTo>
                  <a:pt x="0" y="22336"/>
                </a:moveTo>
                <a:cubicBezTo>
                  <a:pt x="342348" y="5771"/>
                  <a:pt x="684696" y="-10794"/>
                  <a:pt x="901148" y="9084"/>
                </a:cubicBezTo>
                <a:cubicBezTo>
                  <a:pt x="1117600" y="28962"/>
                  <a:pt x="1210365" y="51050"/>
                  <a:pt x="1298713" y="141606"/>
                </a:cubicBezTo>
                <a:cubicBezTo>
                  <a:pt x="1387061" y="232162"/>
                  <a:pt x="1488661" y="408858"/>
                  <a:pt x="1431235" y="552423"/>
                </a:cubicBezTo>
                <a:cubicBezTo>
                  <a:pt x="1373809" y="695988"/>
                  <a:pt x="1186069" y="879310"/>
                  <a:pt x="954156" y="1002997"/>
                </a:cubicBezTo>
                <a:cubicBezTo>
                  <a:pt x="722243" y="1126684"/>
                  <a:pt x="380999" y="1210614"/>
                  <a:pt x="39756" y="1294545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9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6" grpId="0"/>
      <p:bldP spid="37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" y="2545947"/>
            <a:ext cx="8627220" cy="4065869"/>
          </a:xfrm>
        </p:spPr>
      </p:pic>
      <p:sp>
        <p:nvSpPr>
          <p:cNvPr id="4" name="矩形 3"/>
          <p:cNvSpPr/>
          <p:nvPr/>
        </p:nvSpPr>
        <p:spPr>
          <a:xfrm>
            <a:off x="4801128" y="658575"/>
            <a:ext cx="3714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http://www.guokr.com/post/773890/</a:t>
            </a:r>
          </a:p>
        </p:txBody>
      </p:sp>
      <p:sp>
        <p:nvSpPr>
          <p:cNvPr id="7" name="矩形 6"/>
          <p:cNvSpPr/>
          <p:nvPr/>
        </p:nvSpPr>
        <p:spPr>
          <a:xfrm>
            <a:off x="1941341" y="2482794"/>
            <a:ext cx="5261318" cy="419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/>
          <p:cNvSpPr/>
          <p:nvPr/>
        </p:nvSpPr>
        <p:spPr>
          <a:xfrm>
            <a:off x="2011679" y="1925404"/>
            <a:ext cx="5120641" cy="47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70737" y="1510733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Better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3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4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5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6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9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10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Better</a:t>
              </a:r>
              <a:endParaRPr lang="zh-TW" alt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10431" y="423721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really better 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4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Add Noise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Add some artificial noise to the inputs of discriminator</a:t>
            </a:r>
          </a:p>
          <a:p>
            <a:r>
              <a:rPr lang="en-US" altLang="zh-TW" dirty="0"/>
              <a:t>Make the labels noisy for the discriminator</a:t>
            </a:r>
            <a:endParaRPr lang="zh-TW" altLang="en-US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61" y="4004268"/>
            <a:ext cx="3324689" cy="2572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961006" y="4443332"/>
                <a:ext cx="382488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 have some overlap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06" y="4443332"/>
                <a:ext cx="3824886" cy="954107"/>
              </a:xfrm>
              <a:prstGeom prst="rect">
                <a:avLst/>
              </a:prstGeom>
              <a:blipFill>
                <a:blip r:embed="rId3"/>
                <a:stretch>
                  <a:fillRect l="-3349" t="-6410" b="-179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73628" y="3354289"/>
            <a:ext cx="8670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800" dirty="0"/>
              <a:t>Discriminator cannot perfectly separate real and generated data</a:t>
            </a:r>
          </a:p>
        </p:txBody>
      </p:sp>
      <p:sp>
        <p:nvSpPr>
          <p:cNvPr id="10" name="矩形 9"/>
          <p:cNvSpPr/>
          <p:nvPr/>
        </p:nvSpPr>
        <p:spPr>
          <a:xfrm>
            <a:off x="961006" y="5710386"/>
            <a:ext cx="3552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Noises decay over time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765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4" y="2852948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65" y="2862874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28359" y="267804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07561" y="318630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17552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38301" y="24060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193693" y="26354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54235" y="19284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04645" y="2932835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53349" y="2968204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33843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36507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789585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086294" y="318946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590719" y="52404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936507" y="5022311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519665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372743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669452" y="5243576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70853" y="5071955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729023" y="5243490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573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Mode Collapse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489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32" y="1690689"/>
            <a:ext cx="4539918" cy="4539918"/>
          </a:xfrm>
        </p:spPr>
      </p:pic>
      <p:sp>
        <p:nvSpPr>
          <p:cNvPr id="8" name="手繪多邊形: 圖案 7"/>
          <p:cNvSpPr/>
          <p:nvPr/>
        </p:nvSpPr>
        <p:spPr>
          <a:xfrm rot="21392596">
            <a:off x="670714" y="3492573"/>
            <a:ext cx="2945400" cy="1484163"/>
          </a:xfrm>
          <a:custGeom>
            <a:avLst/>
            <a:gdLst>
              <a:gd name="connsiteX0" fmla="*/ 0 w 2905656"/>
              <a:gd name="connsiteY0" fmla="*/ 1079428 h 1245437"/>
              <a:gd name="connsiteX1" fmla="*/ 509666 w 2905656"/>
              <a:gd name="connsiteY1" fmla="*/ 137 h 1245437"/>
              <a:gd name="connsiteX2" fmla="*/ 1199213 w 2905656"/>
              <a:gd name="connsiteY2" fmla="*/ 1004478 h 1245437"/>
              <a:gd name="connsiteX3" fmla="*/ 1618938 w 2905656"/>
              <a:gd name="connsiteY3" fmla="*/ 1049448 h 1245437"/>
              <a:gd name="connsiteX4" fmla="*/ 1978702 w 2905656"/>
              <a:gd name="connsiteY4" fmla="*/ 224989 h 1245437"/>
              <a:gd name="connsiteX5" fmla="*/ 2338466 w 2905656"/>
              <a:gd name="connsiteY5" fmla="*/ 135048 h 1245437"/>
              <a:gd name="connsiteX6" fmla="*/ 2833141 w 2905656"/>
              <a:gd name="connsiteY6" fmla="*/ 1094419 h 1245437"/>
              <a:gd name="connsiteX7" fmla="*/ 2893102 w 2905656"/>
              <a:gd name="connsiteY7" fmla="*/ 1229330 h 124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656" h="1245437">
                <a:moveTo>
                  <a:pt x="0" y="1079428"/>
                </a:moveTo>
                <a:cubicBezTo>
                  <a:pt x="154898" y="546028"/>
                  <a:pt x="309797" y="12629"/>
                  <a:pt x="509666" y="137"/>
                </a:cubicBezTo>
                <a:cubicBezTo>
                  <a:pt x="709535" y="-12355"/>
                  <a:pt x="1014334" y="829593"/>
                  <a:pt x="1199213" y="1004478"/>
                </a:cubicBezTo>
                <a:cubicBezTo>
                  <a:pt x="1384092" y="1179363"/>
                  <a:pt x="1489023" y="1179363"/>
                  <a:pt x="1618938" y="1049448"/>
                </a:cubicBezTo>
                <a:cubicBezTo>
                  <a:pt x="1748853" y="919533"/>
                  <a:pt x="1858781" y="377389"/>
                  <a:pt x="1978702" y="224989"/>
                </a:cubicBezTo>
                <a:cubicBezTo>
                  <a:pt x="2098623" y="72589"/>
                  <a:pt x="2196060" y="-9857"/>
                  <a:pt x="2338466" y="135048"/>
                </a:cubicBezTo>
                <a:cubicBezTo>
                  <a:pt x="2480872" y="279953"/>
                  <a:pt x="2740702" y="912039"/>
                  <a:pt x="2833141" y="1094419"/>
                </a:cubicBezTo>
                <a:cubicBezTo>
                  <a:pt x="2925580" y="1276799"/>
                  <a:pt x="2909341" y="1253064"/>
                  <a:pt x="2893102" y="1229330"/>
                </a:cubicBezTo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: 圖案 9"/>
          <p:cNvSpPr/>
          <p:nvPr/>
        </p:nvSpPr>
        <p:spPr>
          <a:xfrm rot="21423725">
            <a:off x="660122" y="2633649"/>
            <a:ext cx="1029286" cy="2263740"/>
          </a:xfrm>
          <a:custGeom>
            <a:avLst/>
            <a:gdLst>
              <a:gd name="connsiteX0" fmla="*/ 0 w 1079292"/>
              <a:gd name="connsiteY0" fmla="*/ 1650107 h 1720189"/>
              <a:gd name="connsiteX1" fmla="*/ 269823 w 1079292"/>
              <a:gd name="connsiteY1" fmla="*/ 1545176 h 1720189"/>
              <a:gd name="connsiteX2" fmla="*/ 569626 w 1079292"/>
              <a:gd name="connsiteY2" fmla="*/ 136100 h 1720189"/>
              <a:gd name="connsiteX3" fmla="*/ 674557 w 1079292"/>
              <a:gd name="connsiteY3" fmla="*/ 106120 h 1720189"/>
              <a:gd name="connsiteX4" fmla="*/ 794478 w 1079292"/>
              <a:gd name="connsiteY4" fmla="*/ 585805 h 1720189"/>
              <a:gd name="connsiteX5" fmla="*/ 899410 w 1079292"/>
              <a:gd name="connsiteY5" fmla="*/ 1215392 h 1720189"/>
              <a:gd name="connsiteX6" fmla="*/ 974360 w 1079292"/>
              <a:gd name="connsiteY6" fmla="*/ 1575156 h 1720189"/>
              <a:gd name="connsiteX7" fmla="*/ 1079292 w 1079292"/>
              <a:gd name="connsiteY7" fmla="*/ 1665097 h 1720189"/>
              <a:gd name="connsiteX0" fmla="*/ 0 w 1079292"/>
              <a:gd name="connsiteY0" fmla="*/ 1621704 h 1636694"/>
              <a:gd name="connsiteX1" fmla="*/ 388885 w 1079292"/>
              <a:gd name="connsiteY1" fmla="*/ 1103548 h 1636694"/>
              <a:gd name="connsiteX2" fmla="*/ 569626 w 1079292"/>
              <a:gd name="connsiteY2" fmla="*/ 107697 h 1636694"/>
              <a:gd name="connsiteX3" fmla="*/ 674557 w 1079292"/>
              <a:gd name="connsiteY3" fmla="*/ 77717 h 1636694"/>
              <a:gd name="connsiteX4" fmla="*/ 794478 w 1079292"/>
              <a:gd name="connsiteY4" fmla="*/ 557402 h 1636694"/>
              <a:gd name="connsiteX5" fmla="*/ 899410 w 1079292"/>
              <a:gd name="connsiteY5" fmla="*/ 1186989 h 1636694"/>
              <a:gd name="connsiteX6" fmla="*/ 974360 w 1079292"/>
              <a:gd name="connsiteY6" fmla="*/ 1546753 h 1636694"/>
              <a:gd name="connsiteX7" fmla="*/ 1079292 w 1079292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9286" h="1636694">
                <a:moveTo>
                  <a:pt x="0" y="1585456"/>
                </a:moveTo>
                <a:cubicBezTo>
                  <a:pt x="163642" y="1560080"/>
                  <a:pt x="252276" y="1349841"/>
                  <a:pt x="338879" y="1103548"/>
                </a:cubicBezTo>
                <a:cubicBezTo>
                  <a:pt x="425482" y="857255"/>
                  <a:pt x="472008" y="278669"/>
                  <a:pt x="519620" y="107697"/>
                </a:cubicBezTo>
                <a:cubicBezTo>
                  <a:pt x="567232" y="-63275"/>
                  <a:pt x="587076" y="2766"/>
                  <a:pt x="624551" y="77717"/>
                </a:cubicBezTo>
                <a:cubicBezTo>
                  <a:pt x="662026" y="152668"/>
                  <a:pt x="706997" y="372523"/>
                  <a:pt x="744472" y="557402"/>
                </a:cubicBezTo>
                <a:cubicBezTo>
                  <a:pt x="781947" y="742281"/>
                  <a:pt x="819424" y="1022097"/>
                  <a:pt x="849404" y="1186989"/>
                </a:cubicBezTo>
                <a:cubicBezTo>
                  <a:pt x="879384" y="1351881"/>
                  <a:pt x="894374" y="1471802"/>
                  <a:pt x="924354" y="1546753"/>
                </a:cubicBezTo>
                <a:cubicBezTo>
                  <a:pt x="954334" y="1621704"/>
                  <a:pt x="991810" y="1629199"/>
                  <a:pt x="1029286" y="1636694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4178" y="5064182"/>
            <a:ext cx="219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Data Distribution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3569" y="1743133"/>
            <a:ext cx="219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Generated Distribution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82513"/>
            <a:ext cx="9144000" cy="1586247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718572" y="308455"/>
            <a:ext cx="2675077" cy="1428750"/>
            <a:chOff x="5521624" y="261939"/>
            <a:chExt cx="2675077" cy="142875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7426" y="261939"/>
              <a:ext cx="1819275" cy="14287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9" y="5060584"/>
            <a:ext cx="8998341" cy="12047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96948" y="2059293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we want …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6948" y="453736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reality 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557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Flaw in Optimization?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853" y="1584974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51" y="2002085"/>
            <a:ext cx="8434903" cy="3649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980574" y="5574605"/>
                <a:ext cx="34842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Maximum likelihood (minimize KL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))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74" y="5574605"/>
                <a:ext cx="3484238" cy="830997"/>
              </a:xfrm>
              <a:prstGeom prst="rect">
                <a:avLst/>
              </a:prstGeom>
              <a:blipFill>
                <a:blip r:embed="rId3"/>
                <a:stretch>
                  <a:fillRect l="-280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6896026" y="41960"/>
            <a:ext cx="224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Modified from Ian </a:t>
            </a:r>
            <a:r>
              <a:rPr lang="en-US" altLang="zh-TW" dirty="0" err="1"/>
              <a:t>Goodfellow’s</a:t>
            </a:r>
            <a:r>
              <a:rPr lang="en-US" altLang="zh-TW" dirty="0"/>
              <a:t> tutorial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286264" y="5579258"/>
                <a:ext cx="34842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Minimize KL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) (reverse KL)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264" y="5579258"/>
                <a:ext cx="3484238" cy="830997"/>
              </a:xfrm>
              <a:prstGeom prst="rect">
                <a:avLst/>
              </a:prstGeom>
              <a:blipFill>
                <a:blip r:embed="rId4"/>
                <a:stretch>
                  <a:fillRect l="-262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321151" y="2611363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1" y="2611363"/>
                <a:ext cx="852212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312047" y="2231527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7" y="2231527"/>
                <a:ext cx="852212" cy="461665"/>
              </a:xfrm>
              <a:prstGeom prst="rect">
                <a:avLst/>
              </a:prstGeom>
              <a:blipFill>
                <a:blip r:embed="rId6"/>
                <a:stretch>
                  <a:fillRect l="-1429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0607" y="2596848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607" y="2596848"/>
                <a:ext cx="852212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675873" y="2217012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73" y="2217012"/>
                <a:ext cx="852212" cy="461665"/>
              </a:xfrm>
              <a:prstGeom prst="rect">
                <a:avLst/>
              </a:prstGeom>
              <a:blipFill>
                <a:blip r:embed="rId8"/>
                <a:stretch>
                  <a:fillRect l="-1429"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868113" y="1275501"/>
                <a:ext cx="4168744" cy="67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Reverse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113" y="1275501"/>
                <a:ext cx="4168744" cy="675185"/>
              </a:xfrm>
              <a:prstGeom prst="rect">
                <a:avLst/>
              </a:prstGeom>
              <a:blipFill>
                <a:blip r:embed="rId10"/>
                <a:stretch>
                  <a:fillRect l="-23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628650" y="6372571"/>
            <a:ext cx="854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may not be the reason (based on Ian </a:t>
            </a:r>
            <a:r>
              <a:rPr lang="en-US" altLang="zh-TW" sz="2400" dirty="0" err="1"/>
              <a:t>Goodfellow’s</a:t>
            </a:r>
            <a:r>
              <a:rPr lang="en-US" altLang="zh-TW" sz="2400" dirty="0"/>
              <a:t> tutorial)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78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GANs ……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837739"/>
              </p:ext>
            </p:extLst>
          </p:nvPr>
        </p:nvGraphicFramePr>
        <p:xfrm>
          <a:off x="1191358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Modifying the Optimization of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fGAN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WGAN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Least-square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Loss Sensitive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Energy-based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Boundary-seeking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Unroll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556904"/>
              </p:ext>
            </p:extLst>
          </p:nvPr>
        </p:nvGraphicFramePr>
        <p:xfrm>
          <a:off x="4853354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Different Structure from the Original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Conditional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Semi-supervised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InfoGAN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BiGAN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Cycle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Disco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VAE-GAN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037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39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5" y="2086882"/>
            <a:ext cx="7277100" cy="1857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4388" y="365126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11" name="箭號: 向右 10"/>
          <p:cNvSpPr/>
          <p:nvPr/>
        </p:nvSpPr>
        <p:spPr>
          <a:xfrm>
            <a:off x="7066396" y="604461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4947289" y="57916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01743" y="4079443"/>
            <a:ext cx="7513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Scott Reed,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Zeynep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Akata,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Xinchen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Yan,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Lajanugen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Logeswaran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Bernt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Schiele,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Honglak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Lee, “</a:t>
            </a:r>
            <a:r>
              <a:rPr lang="en-US" altLang="zh-TW" dirty="0"/>
              <a:t>Generative Adversarial Text-to-Image Synthesis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”, ICML 2016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30939" y="635432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411434" y="652565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742" y="5607946"/>
            <a:ext cx="75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Scott Reed, </a:t>
            </a:r>
            <a:r>
              <a:rPr lang="en-US" altLang="zh-TW" dirty="0" err="1"/>
              <a:t>Zeynep</a:t>
            </a:r>
            <a:r>
              <a:rPr lang="en-US" altLang="zh-TW" dirty="0"/>
              <a:t> Akata, Santosh Mohan, Samuel </a:t>
            </a:r>
            <a:r>
              <a:rPr lang="en-US" altLang="zh-TW" dirty="0" err="1"/>
              <a:t>Tenka</a:t>
            </a:r>
            <a:r>
              <a:rPr lang="en-US" altLang="zh-TW" dirty="0"/>
              <a:t>, </a:t>
            </a:r>
            <a:r>
              <a:rPr lang="en-US" altLang="zh-TW" dirty="0" err="1"/>
              <a:t>Bernt</a:t>
            </a:r>
            <a:r>
              <a:rPr lang="en-US" altLang="zh-TW" dirty="0"/>
              <a:t> Schiele, </a:t>
            </a:r>
            <a:r>
              <a:rPr lang="en-US" altLang="zh-TW" dirty="0" err="1"/>
              <a:t>Honglak</a:t>
            </a:r>
            <a:r>
              <a:rPr lang="en-US" altLang="zh-TW" dirty="0"/>
              <a:t> Lee, “Learning What and Where to Draw”, NIPS 2016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1743" y="4705195"/>
            <a:ext cx="751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Han Zhang, Tao Xu, </a:t>
            </a:r>
            <a:r>
              <a:rPr lang="en-US" altLang="zh-TW" dirty="0" err="1"/>
              <a:t>Hongsheng</a:t>
            </a:r>
            <a:r>
              <a:rPr lang="en-US" altLang="zh-TW" dirty="0"/>
              <a:t> Li, </a:t>
            </a:r>
            <a:r>
              <a:rPr lang="en-US" altLang="zh-TW" dirty="0" err="1"/>
              <a:t>Shaoting</a:t>
            </a:r>
            <a:r>
              <a:rPr lang="en-US" altLang="zh-TW" dirty="0"/>
              <a:t> Zhang, </a:t>
            </a:r>
            <a:r>
              <a:rPr lang="en-US" altLang="zh-TW" dirty="0" err="1"/>
              <a:t>Xiaolei</a:t>
            </a:r>
            <a:r>
              <a:rPr lang="en-US" altLang="zh-TW" dirty="0"/>
              <a:t> Huang, </a:t>
            </a:r>
            <a:r>
              <a:rPr lang="en-US" altLang="zh-TW" dirty="0" err="1"/>
              <a:t>Xiaogang</a:t>
            </a:r>
            <a:r>
              <a:rPr lang="en-US" altLang="zh-TW" dirty="0"/>
              <a:t> Wang, Dimitris Metaxas, “</a:t>
            </a:r>
            <a:r>
              <a:rPr lang="en-US" altLang="zh-TW" dirty="0" err="1"/>
              <a:t>StackGAN</a:t>
            </a:r>
            <a:r>
              <a:rPr lang="en-US" altLang="zh-TW" dirty="0"/>
              <a:t>: Text to Photo-realistic Image Synthesis with Stacked Generative Adversarial Networks”,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984237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Challenge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12988" y="2088897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4754996" y="2328232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2635889" y="2302937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819539" y="2359203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100034" y="2376336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269570" y="2191669"/>
            <a:ext cx="224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 point, not a distribution)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24931" y="3731555"/>
            <a:ext cx="25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Text: “train”</a:t>
            </a:r>
            <a:endParaRPr lang="zh-TW" altLang="en-US" sz="2400" dirty="0"/>
          </a:p>
        </p:txBody>
      </p:sp>
      <p:pic>
        <p:nvPicPr>
          <p:cNvPr id="2050" name="Picture 2" descr="「火車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62" y="4044283"/>
            <a:ext cx="1076145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橢圓 10"/>
          <p:cNvSpPr/>
          <p:nvPr/>
        </p:nvSpPr>
        <p:spPr>
          <a:xfrm>
            <a:off x="3958113" y="4647977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「火車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50" y="4541321"/>
            <a:ext cx="1024684" cy="7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火車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81" y="3627705"/>
            <a:ext cx="1029867" cy="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火車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939" y="4374713"/>
            <a:ext cx="1082938" cy="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火車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83" y="5578322"/>
            <a:ext cx="1022169" cy="7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「火車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97" y="4756580"/>
            <a:ext cx="1252805" cy="8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5177313" y="4302628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362709" y="5197802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180939" y="5501136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152752" y="4988722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415268" y="6236999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779680" y="5197802"/>
            <a:ext cx="222250" cy="215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780591" y="5223963"/>
            <a:ext cx="1290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NN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065731" y="2771138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731" y="2771138"/>
                <a:ext cx="219740" cy="369332"/>
              </a:xfrm>
              <a:prstGeom prst="rect">
                <a:avLst/>
              </a:prstGeom>
              <a:blipFill>
                <a:blip r:embed="rId8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550212" y="2752320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12" y="2752320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51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67589" y="2048246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5609597" y="2417578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3452976" y="204824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161882" y="247896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882" y="2478962"/>
                <a:ext cx="241733" cy="369332"/>
              </a:xfrm>
              <a:prstGeom prst="rect">
                <a:avLst/>
              </a:prstGeom>
              <a:blipFill>
                <a:blip r:embed="rId2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/>
          <p:cNvSpPr/>
          <p:nvPr/>
        </p:nvSpPr>
        <p:spPr>
          <a:xfrm>
            <a:off x="3452976" y="273035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079212" y="2125384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12" y="2125384"/>
                <a:ext cx="219740" cy="369332"/>
              </a:xfrm>
              <a:prstGeom prst="rect">
                <a:avLst/>
              </a:prstGeom>
              <a:blipFill>
                <a:blip r:embed="rId3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075686" y="2810228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86" y="2810228"/>
                <a:ext cx="223266" cy="369332"/>
              </a:xfrm>
              <a:prstGeom prst="rect">
                <a:avLst/>
              </a:prstGeom>
              <a:blipFill>
                <a:blip r:embed="rId4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1621234" y="2094647"/>
            <a:ext cx="14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condition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16115" y="2764061"/>
            <a:ext cx="240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Prior distribution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657119" y="1966341"/>
            <a:ext cx="2151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Learn to approximate P(</a:t>
            </a:r>
            <a:r>
              <a:rPr lang="en-US" altLang="zh-TW" sz="2800" dirty="0" err="1"/>
              <a:t>x|c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5079495" y="152231"/>
            <a:ext cx="3977050" cy="1827368"/>
            <a:chOff x="2449150" y="3627705"/>
            <a:chExt cx="6148701" cy="2825194"/>
          </a:xfrm>
        </p:grpSpPr>
        <p:grpSp>
          <p:nvGrpSpPr>
            <p:cNvPr id="31" name="群組 30"/>
            <p:cNvGrpSpPr/>
            <p:nvPr/>
          </p:nvGrpSpPr>
          <p:grpSpPr>
            <a:xfrm>
              <a:off x="2449150" y="3627705"/>
              <a:ext cx="5925852" cy="2825194"/>
              <a:chOff x="2449150" y="3627705"/>
              <a:chExt cx="5925852" cy="2825194"/>
            </a:xfrm>
          </p:grpSpPr>
          <p:pic>
            <p:nvPicPr>
              <p:cNvPr id="17" name="Picture 2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062" y="4044283"/>
                <a:ext cx="1076145" cy="711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橢圓 17"/>
              <p:cNvSpPr/>
              <p:nvPr/>
            </p:nvSpPr>
            <p:spPr>
              <a:xfrm>
                <a:off x="3958113" y="4647977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9" name="Picture 4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9150" y="4541321"/>
                <a:ext cx="1024684" cy="76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81" y="3627705"/>
                <a:ext cx="1029867" cy="77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0939" y="4374713"/>
                <a:ext cx="1082938" cy="721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583" y="5578322"/>
                <a:ext cx="1022169" cy="766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2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8097" y="4756580"/>
                <a:ext cx="1252805" cy="83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橢圓 23"/>
              <p:cNvSpPr/>
              <p:nvPr/>
            </p:nvSpPr>
            <p:spPr>
              <a:xfrm>
                <a:off x="5177313" y="4302628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3362709" y="5197802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7180939" y="5501136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8152752" y="4988722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6415268" y="6236999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橢圓 32"/>
            <p:cNvSpPr/>
            <p:nvPr/>
          </p:nvSpPr>
          <p:spPr>
            <a:xfrm rot="3774088">
              <a:off x="3996019" y="3572454"/>
              <a:ext cx="660400" cy="24510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 rot="3774088">
              <a:off x="7042127" y="4489091"/>
              <a:ext cx="660400" cy="24510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829353" y="4341402"/>
            <a:ext cx="4794784" cy="1241127"/>
            <a:chOff x="4997554" y="5008781"/>
            <a:chExt cx="4794784" cy="1241127"/>
          </a:xfrm>
        </p:grpSpPr>
        <p:sp>
          <p:nvSpPr>
            <p:cNvPr id="36" name="矩形 35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(v2)</a:t>
              </a:r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p:sp>
          <p:nvSpPr>
            <p:cNvPr id="39" name="箭號: 向右 38"/>
            <p:cNvSpPr/>
            <p:nvPr/>
          </p:nvSpPr>
          <p:spPr>
            <a:xfrm>
              <a:off x="5371318" y="5008781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箭號: 向右 42"/>
            <p:cNvSpPr/>
            <p:nvPr/>
          </p:nvSpPr>
          <p:spPr>
            <a:xfrm>
              <a:off x="5392066" y="572630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4" name="文字方塊 43"/>
          <p:cNvSpPr txBox="1"/>
          <p:nvPr/>
        </p:nvSpPr>
        <p:spPr>
          <a:xfrm>
            <a:off x="1103419" y="3191667"/>
            <a:ext cx="2529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Learn to ignore this term 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6" name="直線接點 45"/>
          <p:cNvCxnSpPr>
            <a:cxnSpLocks/>
          </p:cNvCxnSpPr>
          <p:nvPr/>
        </p:nvCxnSpPr>
        <p:spPr>
          <a:xfrm>
            <a:off x="748298" y="2992160"/>
            <a:ext cx="3319291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4197018" y="3618319"/>
            <a:ext cx="126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dropout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 rot="16200000">
            <a:off x="4622215" y="3158894"/>
            <a:ext cx="395241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508998" y="4338811"/>
            <a:ext cx="4774036" cy="1177480"/>
            <a:chOff x="5018302" y="5008781"/>
            <a:chExt cx="4774036" cy="1177480"/>
          </a:xfrm>
        </p:grpSpPr>
        <p:sp>
          <p:nvSpPr>
            <p:cNvPr id="47" name="矩形 46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(v1)</a:t>
              </a:r>
            </a:p>
          </p:txBody>
        </p:sp>
        <p:sp>
          <p:nvSpPr>
            <p:cNvPr id="50" name="箭號: 向右 49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/>
                <p:cNvSpPr txBox="1"/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箭號: 向右 55"/>
            <p:cNvSpPr/>
            <p:nvPr/>
          </p:nvSpPr>
          <p:spPr>
            <a:xfrm>
              <a:off x="5412814" y="5335717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903510" y="5558648"/>
            <a:ext cx="2834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generated x not related to c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61635" y="1433476"/>
                <a:ext cx="3591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5" y="1433476"/>
                <a:ext cx="3591553" cy="461665"/>
              </a:xfrm>
              <a:prstGeom prst="rect">
                <a:avLst/>
              </a:prstGeom>
              <a:blipFill>
                <a:blip r:embed="rId14"/>
                <a:stretch>
                  <a:fillRect l="-25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194034" y="5619957"/>
                <a:ext cx="3591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Positive 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34" y="5619957"/>
                <a:ext cx="3591553" cy="461665"/>
              </a:xfrm>
              <a:prstGeom prst="rect">
                <a:avLst/>
              </a:prstGeom>
              <a:blipFill>
                <a:blip r:embed="rId15"/>
                <a:stretch>
                  <a:fillRect l="-271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4194034" y="6010540"/>
                <a:ext cx="5109927" cy="53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Negative 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34" y="6010540"/>
                <a:ext cx="5109927" cy="531684"/>
              </a:xfrm>
              <a:prstGeom prst="rect">
                <a:avLst/>
              </a:prstGeom>
              <a:blipFill>
                <a:blip r:embed="rId16"/>
                <a:stretch>
                  <a:fillRect l="-1909" b="-21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5984414" y="3387922"/>
                <a:ext cx="31595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classified as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14" y="3387922"/>
                <a:ext cx="3159586" cy="830997"/>
              </a:xfrm>
              <a:prstGeom prst="rect">
                <a:avLst/>
              </a:prstGeom>
              <a:blipFill>
                <a:blip r:embed="rId17"/>
                <a:stretch>
                  <a:fillRect l="-3089" t="-5882" r="-231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>
            <a:cxnSpLocks/>
          </p:cNvCxnSpPr>
          <p:nvPr/>
        </p:nvCxnSpPr>
        <p:spPr>
          <a:xfrm>
            <a:off x="6259623" y="2904600"/>
            <a:ext cx="0" cy="446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0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4" grpId="0"/>
      <p:bldP spid="48" grpId="0"/>
      <p:bldP spid="49" grpId="0" animBg="1"/>
      <p:bldP spid="10" grpId="0"/>
      <p:bldP spid="57" grpId="0"/>
      <p:bldP spid="58" grpId="0"/>
      <p:bldP spid="5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46663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8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690689"/>
            <a:ext cx="4763961" cy="1039140"/>
            <a:chOff x="3939218" y="2495962"/>
            <a:chExt cx="4763961" cy="1039140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2495962"/>
              <a:ext cx="1102229" cy="101872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8403" y="633625"/>
            <a:ext cx="2534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"red flower with black center"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30" y="330517"/>
            <a:ext cx="1339563" cy="13601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" y="1825625"/>
            <a:ext cx="9144000" cy="46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3488" y="5896895"/>
            <a:ext cx="7657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Phillip Isola, Jun-Yan Zhu, </a:t>
            </a:r>
            <a:r>
              <a:rPr lang="en-US" altLang="zh-TW" dirty="0" err="1">
                <a:latin typeface="Lucida Grande"/>
              </a:rPr>
              <a:t>Tinghui</a:t>
            </a:r>
            <a:r>
              <a:rPr lang="en-US" altLang="zh-TW" dirty="0">
                <a:latin typeface="Lucida Grande"/>
              </a:rPr>
              <a:t> Zhou, Alexei A. </a:t>
            </a:r>
            <a:r>
              <a:rPr lang="en-US" altLang="zh-TW" dirty="0" err="1">
                <a:latin typeface="Lucida Grande"/>
              </a:rPr>
              <a:t>Efros</a:t>
            </a:r>
            <a:r>
              <a:rPr lang="en-US" altLang="zh-TW" dirty="0">
                <a:latin typeface="Lucida Grande"/>
              </a:rPr>
              <a:t>, “Image-to-Image Translation with Conditional Adversarial Networks”,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2016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6152"/>
            <a:ext cx="9144000" cy="34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0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" y="0"/>
            <a:ext cx="7649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1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062"/>
            <a:ext cx="9144000" cy="39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1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009" y="3803954"/>
            <a:ext cx="294894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302477"/>
            <a:ext cx="4094603" cy="57263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5707" y="484633"/>
            <a:ext cx="3156492" cy="3251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sz="4050" dirty="0">
                <a:solidFill>
                  <a:srgbClr val="FFFFFF"/>
                </a:solidFill>
              </a:rPr>
              <a:t>Speech Enhancement GAN</a:t>
            </a:r>
          </a:p>
        </p:txBody>
      </p:sp>
      <p:sp>
        <p:nvSpPr>
          <p:cNvPr id="3" name="矩形 2"/>
          <p:cNvSpPr/>
          <p:nvPr/>
        </p:nvSpPr>
        <p:spPr>
          <a:xfrm>
            <a:off x="4962950" y="614665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https://arxiv.org/abs/1703.09452</a:t>
            </a:r>
          </a:p>
        </p:txBody>
      </p:sp>
    </p:spTree>
    <p:extLst>
      <p:ext uri="{BB962C8B-B14F-4D97-AF65-F5344CB8AC3E}">
        <p14:creationId xmlns:p14="http://schemas.microsoft.com/office/powerpoint/2010/main" val="1389752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Enhancement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27" y="1399926"/>
            <a:ext cx="7512460" cy="520273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42536" y="5047386"/>
            <a:ext cx="2532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Using Least-square GAN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1407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Least-square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discriminator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 Generator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06235" y="2586830"/>
                <a:ext cx="8097473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35" y="2586830"/>
                <a:ext cx="8097473" cy="806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802744" y="1870759"/>
            <a:ext cx="3817257" cy="377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 has linear output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4392546" y="3292746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007350" y="3292746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310246" y="5320454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15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Least-square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code used in demo from:</a:t>
            </a:r>
          </a:p>
          <a:p>
            <a:pPr lvl="1"/>
            <a:r>
              <a:rPr lang="en-US" altLang="zh-TW" dirty="0"/>
              <a:t>https://github.com/osh/KerasGAN/blob/master/MNIST_CNN_GAN_v2.ipynb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3" y="3255814"/>
            <a:ext cx="4164576" cy="326166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63" y="3199095"/>
            <a:ext cx="3318387" cy="33183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2036" y="3088481"/>
            <a:ext cx="8219928" cy="353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6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920264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349941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8421" y="86488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182056" y="89555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3977357" y="1205987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59469" y="181008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向右箭號 24"/>
          <p:cNvSpPr/>
          <p:nvPr/>
        </p:nvSpPr>
        <p:spPr>
          <a:xfrm>
            <a:off x="3796080" y="115173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75371" y="113519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向右箭號 24"/>
          <p:cNvSpPr/>
          <p:nvPr/>
        </p:nvSpPr>
        <p:spPr>
          <a:xfrm>
            <a:off x="4678477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971451" y="1135193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0" name="向右箭號 24"/>
          <p:cNvSpPr/>
          <p:nvPr/>
        </p:nvSpPr>
        <p:spPr>
          <a:xfrm>
            <a:off x="1949286" y="113519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4"/>
          <p:cNvSpPr/>
          <p:nvPr/>
        </p:nvSpPr>
        <p:spPr>
          <a:xfrm>
            <a:off x="6520156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778" y="167831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5030" y="2010135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044034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847034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286106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2861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387221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552806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20321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442850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46670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402729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514417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638657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806521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4632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44052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491345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909807" y="2196892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291072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098535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116429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863813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2988643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653110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3967554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2928386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712846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730082" y="5407010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82" y="5407010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579585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053314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300083" y="5877957"/>
            <a:ext cx="4338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Auto-Encoding </a:t>
            </a:r>
            <a:r>
              <a:rPr lang="en-US" altLang="zh-TW" sz="2400" dirty="0" err="1"/>
              <a:t>Variational</a:t>
            </a:r>
            <a:r>
              <a:rPr lang="en-US" altLang="zh-TW" sz="2400" dirty="0"/>
              <a:t> Bayes, https://arxiv.org/abs/1312.6114</a:t>
            </a:r>
          </a:p>
        </p:txBody>
      </p:sp>
    </p:spTree>
    <p:extLst>
      <p:ext uri="{BB962C8B-B14F-4D97-AF65-F5344CB8AC3E}">
        <p14:creationId xmlns:p14="http://schemas.microsoft.com/office/powerpoint/2010/main" val="338902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VAE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does not really try to simulate real images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89177" y="296411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844438" y="3259911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64699" y="2507775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8" name="向右箭號 6"/>
          <p:cNvSpPr/>
          <p:nvPr/>
        </p:nvSpPr>
        <p:spPr>
          <a:xfrm>
            <a:off x="1468725" y="31848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7"/>
          <p:cNvSpPr/>
          <p:nvPr/>
        </p:nvSpPr>
        <p:spPr>
          <a:xfrm>
            <a:off x="3378480" y="31975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01" y="2756453"/>
            <a:ext cx="1280337" cy="1332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50883" y="2907880"/>
            <a:ext cx="1146629" cy="11030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59" y="4506049"/>
            <a:ext cx="1280337" cy="13320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34" y="4520564"/>
            <a:ext cx="1280337" cy="13320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76377" y="5535857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77895" y="5461472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5366873" y="3006304"/>
            <a:ext cx="1963301" cy="1003705"/>
            <a:chOff x="5366873" y="3093393"/>
            <a:chExt cx="1963301" cy="1003705"/>
          </a:xfrm>
        </p:grpSpPr>
        <p:sp>
          <p:nvSpPr>
            <p:cNvPr id="17" name="箭號: 左-右雙向 16"/>
            <p:cNvSpPr/>
            <p:nvPr/>
          </p:nvSpPr>
          <p:spPr>
            <a:xfrm>
              <a:off x="5366873" y="3093393"/>
              <a:ext cx="1963301" cy="2699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16078" y="3266101"/>
              <a:ext cx="1843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41790" y="4788793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74707" y="4803308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2" name="箭號: 向右 21"/>
          <p:cNvSpPr/>
          <p:nvPr/>
        </p:nvSpPr>
        <p:spPr>
          <a:xfrm rot="3205515">
            <a:off x="5106681" y="4082076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8394485" flipH="1">
            <a:off x="3623559" y="4078301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914839" y="5868042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Realistic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63185" y="5863857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3565</TotalTime>
  <Words>5187</Words>
  <Application>Microsoft Office PowerPoint</Application>
  <PresentationFormat>如螢幕大小 (4:3)</PresentationFormat>
  <Paragraphs>660</Paragraphs>
  <Slides>67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7" baseType="lpstr">
      <vt:lpstr>-apple-system</vt:lpstr>
      <vt:lpstr>Halvetica</vt:lpstr>
      <vt:lpstr>Lucida Grande</vt:lpstr>
      <vt:lpstr>新細明體</vt:lpstr>
      <vt:lpstr>Arial</vt:lpstr>
      <vt:lpstr>Calibri</vt:lpstr>
      <vt:lpstr>Calibri Light</vt:lpstr>
      <vt:lpstr>Cambria Math</vt:lpstr>
      <vt:lpstr>Helvetica</vt:lpstr>
      <vt:lpstr>Office 佈景主題</vt:lpstr>
      <vt:lpstr>Generative Adversarial Network (GAN)</vt:lpstr>
      <vt:lpstr>NIPS 2016 Tutorial: Generative Adversarial Networks</vt:lpstr>
      <vt:lpstr>Review</vt:lpstr>
      <vt:lpstr>Generation</vt:lpstr>
      <vt:lpstr>Review: Auto-encoder</vt:lpstr>
      <vt:lpstr>Review: Auto-encoder</vt:lpstr>
      <vt:lpstr>Review: Auto-encoder</vt:lpstr>
      <vt:lpstr>PowerPoint 簡報</vt:lpstr>
      <vt:lpstr>Problems of VAE</vt:lpstr>
      <vt:lpstr>The evolution of generation</vt:lpstr>
      <vt:lpstr>The evolution of generation</vt:lpstr>
      <vt:lpstr>GAN - Discriminator</vt:lpstr>
      <vt:lpstr>GAN - Generator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Basic Idea of GAN</vt:lpstr>
      <vt:lpstr>Maximum Likelihood Estimation</vt:lpstr>
      <vt:lpstr>Maximum Likelihood Estimation</vt:lpstr>
      <vt:lpstr>Now P_G (x;θ) is a NN</vt:lpstr>
      <vt:lpstr>Basic Idea of GAN</vt:lpstr>
      <vt:lpstr>Basic Idea</vt:lpstr>
      <vt:lpstr>max┬D⁡V(G,D)</vt:lpstr>
      <vt:lpstr>max┬D⁡V(G,D)</vt:lpstr>
      <vt:lpstr>max┬D⁡V(G,D)</vt:lpstr>
      <vt:lpstr>max┬D⁡V(G,D)</vt:lpstr>
      <vt:lpstr>max┬D⁡V(G,D)</vt:lpstr>
      <vt:lpstr>In the end ……</vt:lpstr>
      <vt:lpstr>Algorithm</vt:lpstr>
      <vt:lpstr>Algorithm</vt:lpstr>
      <vt:lpstr>Algorithm</vt:lpstr>
      <vt:lpstr>In practice …</vt:lpstr>
      <vt:lpstr>PowerPoint 簡報</vt:lpstr>
      <vt:lpstr>PowerPoint 簡報</vt:lpstr>
      <vt:lpstr>Objective Function for Generator in Real Implementation</vt:lpstr>
      <vt:lpstr>Demo</vt:lpstr>
      <vt:lpstr>Issue about Evaluating the Divergence</vt:lpstr>
      <vt:lpstr>Evaluating JS divergence</vt:lpstr>
      <vt:lpstr>Evaluating JS divergence</vt:lpstr>
      <vt:lpstr>Discriminator</vt:lpstr>
      <vt:lpstr>Discriminator</vt:lpstr>
      <vt:lpstr>Evaluation</vt:lpstr>
      <vt:lpstr>Evaluation</vt:lpstr>
      <vt:lpstr>Add Noise</vt:lpstr>
      <vt:lpstr>Mode Collapse</vt:lpstr>
      <vt:lpstr>Mode Collapse </vt:lpstr>
      <vt:lpstr>Mode Collapse </vt:lpstr>
      <vt:lpstr>Flaw in Optimization?</vt:lpstr>
      <vt:lpstr>So many GANs ……</vt:lpstr>
      <vt:lpstr>Conditional GAN</vt:lpstr>
      <vt:lpstr>Motivation</vt:lpstr>
      <vt:lpstr>Motivation</vt:lpstr>
      <vt:lpstr>Conditional GAN</vt:lpstr>
      <vt:lpstr>Text to Image - Results</vt:lpstr>
      <vt:lpstr>Text to Image - Results</vt:lpstr>
      <vt:lpstr>Image-to-image Translation</vt:lpstr>
      <vt:lpstr>PowerPoint 簡報</vt:lpstr>
      <vt:lpstr>Image-to-image Translation  - Results</vt:lpstr>
      <vt:lpstr>Speech Enhancement GAN</vt:lpstr>
      <vt:lpstr>Speech Enhancement GAN</vt:lpstr>
      <vt:lpstr>Least-square GAN</vt:lpstr>
      <vt:lpstr>Least-square 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 Adversarial Network</dc:title>
  <dc:creator>Hung-yi Lee</dc:creator>
  <cp:lastModifiedBy>Hung-yi Lee</cp:lastModifiedBy>
  <cp:revision>230</cp:revision>
  <dcterms:created xsi:type="dcterms:W3CDTF">2017-04-15T16:45:08Z</dcterms:created>
  <dcterms:modified xsi:type="dcterms:W3CDTF">2017-04-22T10:33:49Z</dcterms:modified>
</cp:coreProperties>
</file>